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809" r:id="rId5"/>
  </p:sldMasterIdLst>
  <p:notesMasterIdLst>
    <p:notesMasterId r:id="rId24"/>
  </p:notesMasterIdLst>
  <p:handoutMasterIdLst>
    <p:handoutMasterId r:id="rId25"/>
  </p:handoutMasterIdLst>
  <p:sldIdLst>
    <p:sldId id="516" r:id="rId6"/>
    <p:sldId id="538" r:id="rId7"/>
    <p:sldId id="560" r:id="rId8"/>
    <p:sldId id="559" r:id="rId9"/>
    <p:sldId id="544" r:id="rId10"/>
    <p:sldId id="547" r:id="rId11"/>
    <p:sldId id="561" r:id="rId12"/>
    <p:sldId id="542" r:id="rId13"/>
    <p:sldId id="523" r:id="rId14"/>
    <p:sldId id="556" r:id="rId15"/>
    <p:sldId id="563" r:id="rId16"/>
    <p:sldId id="564" r:id="rId17"/>
    <p:sldId id="562" r:id="rId18"/>
    <p:sldId id="569" r:id="rId19"/>
    <p:sldId id="566" r:id="rId20"/>
    <p:sldId id="568" r:id="rId21"/>
    <p:sldId id="567" r:id="rId22"/>
    <p:sldId id="529" r:id="rId23"/>
  </p:sldIdLst>
  <p:sldSz cx="10058400" cy="7772400"/>
  <p:notesSz cx="6881813" cy="9296400"/>
  <p:defaultTextStyle>
    <a:defPPr>
      <a:defRPr lang="en-US"/>
    </a:defPPr>
    <a:lvl1pPr algn="l" rtl="0" fontAlgn="base">
      <a:spcBef>
        <a:spcPct val="0"/>
      </a:spcBef>
      <a:spcAft>
        <a:spcPct val="0"/>
      </a:spcAft>
      <a:defRPr sz="2000" kern="1200">
        <a:solidFill>
          <a:schemeClr val="tx1"/>
        </a:solidFill>
        <a:latin typeface="Arial" charset="0"/>
        <a:ea typeface="ＭＳ Ｐゴシック" pitchFamily="-112" charset="-128"/>
        <a:cs typeface="+mn-cs"/>
      </a:defRPr>
    </a:lvl1pPr>
    <a:lvl2pPr marL="457200" algn="l" rtl="0" fontAlgn="base">
      <a:spcBef>
        <a:spcPct val="0"/>
      </a:spcBef>
      <a:spcAft>
        <a:spcPct val="0"/>
      </a:spcAft>
      <a:defRPr sz="2000" kern="1200">
        <a:solidFill>
          <a:schemeClr val="tx1"/>
        </a:solidFill>
        <a:latin typeface="Arial" charset="0"/>
        <a:ea typeface="ＭＳ Ｐゴシック" pitchFamily="-112" charset="-128"/>
        <a:cs typeface="+mn-cs"/>
      </a:defRPr>
    </a:lvl2pPr>
    <a:lvl3pPr marL="914400" algn="l" rtl="0" fontAlgn="base">
      <a:spcBef>
        <a:spcPct val="0"/>
      </a:spcBef>
      <a:spcAft>
        <a:spcPct val="0"/>
      </a:spcAft>
      <a:defRPr sz="2000" kern="1200">
        <a:solidFill>
          <a:schemeClr val="tx1"/>
        </a:solidFill>
        <a:latin typeface="Arial" charset="0"/>
        <a:ea typeface="ＭＳ Ｐゴシック" pitchFamily="-112" charset="-128"/>
        <a:cs typeface="+mn-cs"/>
      </a:defRPr>
    </a:lvl3pPr>
    <a:lvl4pPr marL="1371600" algn="l" rtl="0" fontAlgn="base">
      <a:spcBef>
        <a:spcPct val="0"/>
      </a:spcBef>
      <a:spcAft>
        <a:spcPct val="0"/>
      </a:spcAft>
      <a:defRPr sz="2000" kern="1200">
        <a:solidFill>
          <a:schemeClr val="tx1"/>
        </a:solidFill>
        <a:latin typeface="Arial" charset="0"/>
        <a:ea typeface="ＭＳ Ｐゴシック" pitchFamily="-112" charset="-128"/>
        <a:cs typeface="+mn-cs"/>
      </a:defRPr>
    </a:lvl4pPr>
    <a:lvl5pPr marL="1828800" algn="l" rtl="0" fontAlgn="base">
      <a:spcBef>
        <a:spcPct val="0"/>
      </a:spcBef>
      <a:spcAft>
        <a:spcPct val="0"/>
      </a:spcAft>
      <a:defRPr sz="2000" kern="1200">
        <a:solidFill>
          <a:schemeClr val="tx1"/>
        </a:solidFill>
        <a:latin typeface="Arial" charset="0"/>
        <a:ea typeface="ＭＳ Ｐゴシック" pitchFamily="-112" charset="-128"/>
        <a:cs typeface="+mn-cs"/>
      </a:defRPr>
    </a:lvl5pPr>
    <a:lvl6pPr marL="2286000" algn="l" defTabSz="914400" rtl="0" eaLnBrk="1" latinLnBrk="0" hangingPunct="1">
      <a:defRPr sz="2000" kern="1200">
        <a:solidFill>
          <a:schemeClr val="tx1"/>
        </a:solidFill>
        <a:latin typeface="Arial" charset="0"/>
        <a:ea typeface="ＭＳ Ｐゴシック" pitchFamily="-112" charset="-128"/>
        <a:cs typeface="+mn-cs"/>
      </a:defRPr>
    </a:lvl6pPr>
    <a:lvl7pPr marL="2743200" algn="l" defTabSz="914400" rtl="0" eaLnBrk="1" latinLnBrk="0" hangingPunct="1">
      <a:defRPr sz="2000" kern="1200">
        <a:solidFill>
          <a:schemeClr val="tx1"/>
        </a:solidFill>
        <a:latin typeface="Arial" charset="0"/>
        <a:ea typeface="ＭＳ Ｐゴシック" pitchFamily="-112" charset="-128"/>
        <a:cs typeface="+mn-cs"/>
      </a:defRPr>
    </a:lvl7pPr>
    <a:lvl8pPr marL="3200400" algn="l" defTabSz="914400" rtl="0" eaLnBrk="1" latinLnBrk="0" hangingPunct="1">
      <a:defRPr sz="2000" kern="1200">
        <a:solidFill>
          <a:schemeClr val="tx1"/>
        </a:solidFill>
        <a:latin typeface="Arial" charset="0"/>
        <a:ea typeface="ＭＳ Ｐゴシック" pitchFamily="-112" charset="-128"/>
        <a:cs typeface="+mn-cs"/>
      </a:defRPr>
    </a:lvl8pPr>
    <a:lvl9pPr marL="3657600" algn="l" defTabSz="914400" rtl="0" eaLnBrk="1" latinLnBrk="0" hangingPunct="1">
      <a:defRPr sz="2000" kern="1200">
        <a:solidFill>
          <a:schemeClr val="tx1"/>
        </a:solidFill>
        <a:latin typeface="Arial" charset="0"/>
        <a:ea typeface="ＭＳ Ｐゴシック" pitchFamily="-112" charset="-128"/>
        <a:cs typeface="+mn-cs"/>
      </a:defRPr>
    </a:lvl9pPr>
  </p:defaultTextStyle>
  <p:extLst>
    <p:ext uri="{EFAFB233-063F-42B5-8137-9DF3F51BA10A}">
      <p15:sldGuideLst xmlns:p15="http://schemas.microsoft.com/office/powerpoint/2012/main">
        <p15:guide id="1" orient="horz" pos="2448">
          <p15:clr>
            <a:srgbClr val="A4A3A4"/>
          </p15:clr>
        </p15:guide>
        <p15:guide id="2" orient="horz" pos="1104">
          <p15:clr>
            <a:srgbClr val="A4A3A4"/>
          </p15:clr>
        </p15:guide>
        <p15:guide id="3" orient="horz" pos="4464">
          <p15:clr>
            <a:srgbClr val="A4A3A4"/>
          </p15:clr>
        </p15:guide>
        <p15:guide id="4" pos="2604">
          <p15:clr>
            <a:srgbClr val="A4A3A4"/>
          </p15:clr>
        </p15:guide>
        <p15:guide id="5" pos="5007">
          <p15:clr>
            <a:srgbClr val="A4A3A4"/>
          </p15:clr>
        </p15:guide>
        <p15:guide id="6" pos="3161">
          <p15:clr>
            <a:srgbClr val="A4A3A4"/>
          </p15:clr>
        </p15:guide>
        <p15:guide id="7" pos="1474">
          <p15:clr>
            <a:srgbClr val="A4A3A4"/>
          </p15:clr>
        </p15:guide>
        <p15:guide id="8" pos="3875">
          <p15:clr>
            <a:srgbClr val="A4A3A4"/>
          </p15:clr>
        </p15:guide>
        <p15:guide id="9" pos="4869">
          <p15:clr>
            <a:srgbClr val="A4A3A4"/>
          </p15:clr>
        </p15:guide>
        <p15:guide id="10" pos="1611">
          <p15:clr>
            <a:srgbClr val="A4A3A4"/>
          </p15:clr>
        </p15:guide>
        <p15:guide id="11" pos="2743">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ao, Lesley" initials="CL" lastIdx="2" clrIdx="0">
    <p:extLst>
      <p:ext uri="{19B8F6BF-5375-455C-9EA6-DF929625EA0E}">
        <p15:presenceInfo xmlns:p15="http://schemas.microsoft.com/office/powerpoint/2012/main" userId="S-1-5-21-316370486-2319498457-861323840-407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3366FF"/>
    <a:srgbClr val="C0C004"/>
    <a:srgbClr val="008265"/>
    <a:srgbClr val="79655F"/>
    <a:srgbClr val="C0A204"/>
    <a:srgbClr val="C47526"/>
    <a:srgbClr val="57939B"/>
    <a:srgbClr val="EDE8D1"/>
    <a:srgbClr val="A847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1146" autoAdjust="0"/>
    <p:restoredTop sz="81533" autoAdjust="0"/>
  </p:normalViewPr>
  <p:slideViewPr>
    <p:cSldViewPr>
      <p:cViewPr varScale="1">
        <p:scale>
          <a:sx n="84" d="100"/>
          <a:sy n="84" d="100"/>
        </p:scale>
        <p:origin x="2010" y="90"/>
      </p:cViewPr>
      <p:guideLst>
        <p:guide orient="horz" pos="2448"/>
        <p:guide orient="horz" pos="1104"/>
        <p:guide orient="horz" pos="4464"/>
        <p:guide pos="2604"/>
        <p:guide pos="5007"/>
        <p:guide pos="3161"/>
        <p:guide pos="1474"/>
        <p:guide pos="3875"/>
        <p:guide pos="4869"/>
        <p:guide pos="1611"/>
        <p:guide pos="274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14"/>
    </p:cViewPr>
  </p:sorterViewPr>
  <p:notesViewPr>
    <p:cSldViewPr>
      <p:cViewPr>
        <p:scale>
          <a:sx n="100" d="100"/>
          <a:sy n="100" d="100"/>
        </p:scale>
        <p:origin x="-1800" y="354"/>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22T17:00:09.234" idx="2">
    <p:pos x="10" y="10"/>
    <p:text>test</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742"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97513" y="0"/>
            <a:ext cx="2982742" cy="465138"/>
          </a:xfrm>
          <a:prstGeom prst="rect">
            <a:avLst/>
          </a:prstGeom>
        </p:spPr>
        <p:txBody>
          <a:bodyPr vert="horz" lIns="91440" tIns="45720" rIns="91440" bIns="45720" rtlCol="0"/>
          <a:lstStyle>
            <a:lvl1pPr algn="r">
              <a:defRPr sz="1200"/>
            </a:lvl1pPr>
          </a:lstStyle>
          <a:p>
            <a:fld id="{847A3048-CB43-468C-A378-5B1CD4FDF6A6}" type="datetimeFigureOut">
              <a:rPr lang="en-US" smtClean="0"/>
              <a:pPr/>
              <a:t>9/7/2017</a:t>
            </a:fld>
            <a:endParaRPr lang="en-US" dirty="0"/>
          </a:p>
        </p:txBody>
      </p:sp>
      <p:sp>
        <p:nvSpPr>
          <p:cNvPr id="4" name="Footer Placeholder 3"/>
          <p:cNvSpPr>
            <a:spLocks noGrp="1"/>
          </p:cNvSpPr>
          <p:nvPr>
            <p:ph type="ftr" sz="quarter" idx="2"/>
          </p:nvPr>
        </p:nvSpPr>
        <p:spPr>
          <a:xfrm>
            <a:off x="1" y="8829675"/>
            <a:ext cx="2982742"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7513" y="8829675"/>
            <a:ext cx="2982742" cy="465138"/>
          </a:xfrm>
          <a:prstGeom prst="rect">
            <a:avLst/>
          </a:prstGeom>
        </p:spPr>
        <p:txBody>
          <a:bodyPr vert="horz" lIns="91440" tIns="45720" rIns="91440" bIns="45720" rtlCol="0" anchor="b"/>
          <a:lstStyle>
            <a:lvl1pPr algn="r">
              <a:defRPr sz="1200"/>
            </a:lvl1pPr>
          </a:lstStyle>
          <a:p>
            <a:fld id="{57B33A19-852E-4B8E-999F-CB03CA657131}" type="slidenum">
              <a:rPr lang="en-US" smtClean="0"/>
              <a:pPr/>
              <a:t>‹#›</a:t>
            </a:fld>
            <a:endParaRPr lang="en-US" dirty="0"/>
          </a:p>
        </p:txBody>
      </p:sp>
    </p:spTree>
    <p:extLst>
      <p:ext uri="{BB962C8B-B14F-4D97-AF65-F5344CB8AC3E}">
        <p14:creationId xmlns:p14="http://schemas.microsoft.com/office/powerpoint/2010/main" val="1689269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1" y="1"/>
            <a:ext cx="2982418" cy="465743"/>
          </a:xfrm>
          <a:prstGeom prst="rect">
            <a:avLst/>
          </a:prstGeom>
          <a:noFill/>
          <a:ln w="9525">
            <a:noFill/>
            <a:miter lim="800000"/>
            <a:headEnd/>
            <a:tailEnd/>
          </a:ln>
        </p:spPr>
        <p:txBody>
          <a:bodyPr vert="horz" wrap="square" lIns="93165" tIns="46583" rIns="93165" bIns="46583" numCol="1" anchor="t" anchorCtr="0" compatLnSpc="1">
            <a:prstTxWarp prst="textNoShape">
              <a:avLst/>
            </a:prstTxWarp>
          </a:bodyPr>
          <a:lstStyle>
            <a:lvl1pPr defTabSz="930356">
              <a:defRPr sz="1300"/>
            </a:lvl1pPr>
          </a:lstStyle>
          <a:p>
            <a:pPr>
              <a:defRPr/>
            </a:pPr>
            <a:endParaRPr lang="en-US" dirty="0"/>
          </a:p>
        </p:txBody>
      </p:sp>
      <p:sp>
        <p:nvSpPr>
          <p:cNvPr id="47107" name="Rectangle 3"/>
          <p:cNvSpPr>
            <a:spLocks noGrp="1" noChangeArrowheads="1"/>
          </p:cNvSpPr>
          <p:nvPr>
            <p:ph type="dt" idx="1"/>
          </p:nvPr>
        </p:nvSpPr>
        <p:spPr bwMode="auto">
          <a:xfrm>
            <a:off x="3897902" y="1"/>
            <a:ext cx="2982418" cy="465743"/>
          </a:xfrm>
          <a:prstGeom prst="rect">
            <a:avLst/>
          </a:prstGeom>
          <a:noFill/>
          <a:ln w="9525">
            <a:noFill/>
            <a:miter lim="800000"/>
            <a:headEnd/>
            <a:tailEnd/>
          </a:ln>
        </p:spPr>
        <p:txBody>
          <a:bodyPr vert="horz" wrap="square" lIns="93165" tIns="46583" rIns="93165" bIns="46583" numCol="1" anchor="t" anchorCtr="0" compatLnSpc="1">
            <a:prstTxWarp prst="textNoShape">
              <a:avLst/>
            </a:prstTxWarp>
          </a:bodyPr>
          <a:lstStyle>
            <a:lvl1pPr algn="r" defTabSz="930356">
              <a:defRPr sz="1300"/>
            </a:lvl1pPr>
          </a:lstStyle>
          <a:p>
            <a:pPr>
              <a:defRPr/>
            </a:pPr>
            <a:endParaRPr lang="en-US" dirty="0"/>
          </a:p>
        </p:txBody>
      </p:sp>
      <p:sp>
        <p:nvSpPr>
          <p:cNvPr id="36868" name="Rectangle 4"/>
          <p:cNvSpPr>
            <a:spLocks noGrp="1" noRot="1" noChangeAspect="1" noChangeArrowheads="1" noTextEdit="1"/>
          </p:cNvSpPr>
          <p:nvPr>
            <p:ph type="sldImg" idx="2"/>
          </p:nvPr>
        </p:nvSpPr>
        <p:spPr bwMode="auto">
          <a:xfrm>
            <a:off x="1187450" y="698500"/>
            <a:ext cx="4506913" cy="3484563"/>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88481" y="4416100"/>
            <a:ext cx="5504853" cy="4182457"/>
          </a:xfrm>
          <a:prstGeom prst="rect">
            <a:avLst/>
          </a:prstGeom>
          <a:noFill/>
          <a:ln w="9525">
            <a:noFill/>
            <a:miter lim="800000"/>
            <a:headEnd/>
            <a:tailEnd/>
          </a:ln>
        </p:spPr>
        <p:txBody>
          <a:bodyPr vert="horz" wrap="square" lIns="93165" tIns="46583" rIns="93165" bIns="4658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7110" name="Rectangle 6"/>
          <p:cNvSpPr>
            <a:spLocks noGrp="1" noChangeArrowheads="1"/>
          </p:cNvSpPr>
          <p:nvPr>
            <p:ph type="ftr" sz="quarter" idx="4"/>
          </p:nvPr>
        </p:nvSpPr>
        <p:spPr bwMode="auto">
          <a:xfrm>
            <a:off x="1" y="8829122"/>
            <a:ext cx="2982418" cy="465743"/>
          </a:xfrm>
          <a:prstGeom prst="rect">
            <a:avLst/>
          </a:prstGeom>
          <a:noFill/>
          <a:ln w="9525">
            <a:noFill/>
            <a:miter lim="800000"/>
            <a:headEnd/>
            <a:tailEnd/>
          </a:ln>
        </p:spPr>
        <p:txBody>
          <a:bodyPr vert="horz" wrap="square" lIns="93165" tIns="46583" rIns="93165" bIns="46583" numCol="1" anchor="b" anchorCtr="0" compatLnSpc="1">
            <a:prstTxWarp prst="textNoShape">
              <a:avLst/>
            </a:prstTxWarp>
          </a:bodyPr>
          <a:lstStyle>
            <a:lvl1pPr defTabSz="930356">
              <a:defRPr sz="1300"/>
            </a:lvl1pPr>
          </a:lstStyle>
          <a:p>
            <a:pPr>
              <a:defRPr/>
            </a:pPr>
            <a:endParaRPr lang="en-US" dirty="0"/>
          </a:p>
        </p:txBody>
      </p:sp>
      <p:sp>
        <p:nvSpPr>
          <p:cNvPr id="47111" name="Rectangle 7"/>
          <p:cNvSpPr>
            <a:spLocks noGrp="1" noChangeArrowheads="1"/>
          </p:cNvSpPr>
          <p:nvPr>
            <p:ph type="sldNum" sz="quarter" idx="5"/>
          </p:nvPr>
        </p:nvSpPr>
        <p:spPr bwMode="auto">
          <a:xfrm>
            <a:off x="3897902" y="8829122"/>
            <a:ext cx="2982418" cy="465743"/>
          </a:xfrm>
          <a:prstGeom prst="rect">
            <a:avLst/>
          </a:prstGeom>
          <a:noFill/>
          <a:ln w="9525">
            <a:noFill/>
            <a:miter lim="800000"/>
            <a:headEnd/>
            <a:tailEnd/>
          </a:ln>
        </p:spPr>
        <p:txBody>
          <a:bodyPr vert="horz" wrap="square" lIns="93165" tIns="46583" rIns="93165" bIns="46583" numCol="1" anchor="b" anchorCtr="0" compatLnSpc="1">
            <a:prstTxWarp prst="textNoShape">
              <a:avLst/>
            </a:prstTxWarp>
          </a:bodyPr>
          <a:lstStyle>
            <a:lvl1pPr algn="r" defTabSz="930356">
              <a:defRPr sz="1300"/>
            </a:lvl1pPr>
          </a:lstStyle>
          <a:p>
            <a:pPr>
              <a:defRPr/>
            </a:pPr>
            <a:fld id="{BF16061A-A2B9-472F-9558-B0DAE531107B}" type="slidenum">
              <a:rPr lang="en-US"/>
              <a:pPr>
                <a:defRPr/>
              </a:pPr>
              <a:t>‹#›</a:t>
            </a:fld>
            <a:endParaRPr lang="en-US" dirty="0"/>
          </a:p>
        </p:txBody>
      </p:sp>
    </p:spTree>
    <p:extLst>
      <p:ext uri="{BB962C8B-B14F-4D97-AF65-F5344CB8AC3E}">
        <p14:creationId xmlns:p14="http://schemas.microsoft.com/office/powerpoint/2010/main" val="24351671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defTabSz="879860"/>
            <a:endParaRPr lang="en-US" dirty="0" smtClean="0">
              <a:latin typeface="Arial" charset="0"/>
              <a:ea typeface="ＭＳ Ｐゴシック" pitchFamily="-112" charset="-128"/>
            </a:endParaRPr>
          </a:p>
        </p:txBody>
      </p:sp>
      <p:sp>
        <p:nvSpPr>
          <p:cNvPr id="37892" name="Slide Number Placeholder 3"/>
          <p:cNvSpPr>
            <a:spLocks noGrp="1"/>
          </p:cNvSpPr>
          <p:nvPr>
            <p:ph type="sldNum" sz="quarter" idx="5"/>
          </p:nvPr>
        </p:nvSpPr>
        <p:spPr>
          <a:noFill/>
        </p:spPr>
        <p:txBody>
          <a:bodyPr/>
          <a:lstStyle/>
          <a:p>
            <a:fld id="{4D77C274-67D0-40AC-8EB6-8A9BFCCA4DBD}" type="slidenum">
              <a:rPr lang="en-US" smtClean="0"/>
              <a:pPr/>
              <a:t>0</a:t>
            </a:fld>
            <a:endParaRPr lang="en-US" dirty="0" smtClean="0"/>
          </a:p>
        </p:txBody>
      </p:sp>
    </p:spTree>
    <p:extLst>
      <p:ext uri="{BB962C8B-B14F-4D97-AF65-F5344CB8AC3E}">
        <p14:creationId xmlns:p14="http://schemas.microsoft.com/office/powerpoint/2010/main" val="1594819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10</a:t>
            </a:fld>
            <a:endParaRPr lang="en-US" dirty="0"/>
          </a:p>
        </p:txBody>
      </p:sp>
    </p:spTree>
    <p:extLst>
      <p:ext uri="{BB962C8B-B14F-4D97-AF65-F5344CB8AC3E}">
        <p14:creationId xmlns:p14="http://schemas.microsoft.com/office/powerpoint/2010/main" val="2918649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11</a:t>
            </a:fld>
            <a:endParaRPr lang="en-US" dirty="0"/>
          </a:p>
        </p:txBody>
      </p:sp>
    </p:spTree>
    <p:extLst>
      <p:ext uri="{BB962C8B-B14F-4D97-AF65-F5344CB8AC3E}">
        <p14:creationId xmlns:p14="http://schemas.microsoft.com/office/powerpoint/2010/main" val="1766786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12</a:t>
            </a:fld>
            <a:endParaRPr lang="en-US" dirty="0"/>
          </a:p>
        </p:txBody>
      </p:sp>
    </p:spTree>
    <p:extLst>
      <p:ext uri="{BB962C8B-B14F-4D97-AF65-F5344CB8AC3E}">
        <p14:creationId xmlns:p14="http://schemas.microsoft.com/office/powerpoint/2010/main" val="59144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13</a:t>
            </a:fld>
            <a:endParaRPr lang="en-US" dirty="0"/>
          </a:p>
        </p:txBody>
      </p:sp>
    </p:spTree>
    <p:extLst>
      <p:ext uri="{BB962C8B-B14F-4D97-AF65-F5344CB8AC3E}">
        <p14:creationId xmlns:p14="http://schemas.microsoft.com/office/powerpoint/2010/main" val="1018132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15</a:t>
            </a:fld>
            <a:endParaRPr lang="en-US" dirty="0"/>
          </a:p>
        </p:txBody>
      </p:sp>
    </p:spTree>
    <p:extLst>
      <p:ext uri="{BB962C8B-B14F-4D97-AF65-F5344CB8AC3E}">
        <p14:creationId xmlns:p14="http://schemas.microsoft.com/office/powerpoint/2010/main" val="1514056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0.8 x catchup = 0.2 x (catchup + preferred)</a:t>
            </a:r>
          </a:p>
          <a:p>
            <a:r>
              <a:rPr lang="en-US" baseline="0" dirty="0" smtClean="0"/>
              <a:t>0.6 catchup = 0.2 preferred</a:t>
            </a:r>
          </a:p>
          <a:p>
            <a:r>
              <a:rPr lang="en-US" dirty="0" smtClean="0"/>
              <a:t>1 catch =</a:t>
            </a:r>
            <a:r>
              <a:rPr lang="en-US" baseline="0" dirty="0" smtClean="0"/>
              <a:t> 1/3 preferred</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17</a:t>
            </a:fld>
            <a:endParaRPr lang="en-US" dirty="0"/>
          </a:p>
        </p:txBody>
      </p:sp>
    </p:spTree>
    <p:extLst>
      <p:ext uri="{BB962C8B-B14F-4D97-AF65-F5344CB8AC3E}">
        <p14:creationId xmlns:p14="http://schemas.microsoft.com/office/powerpoint/2010/main" val="3629782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 we begin, please allow me to preface that these slides are intend to give broad general overview of rules applicable to “majority” of the closed end funds and as our group cover multiple strategies and more recent trend of tailoring to particular LP’s desire and needs,  we are aware that there is always exception. It is always important to discuss with your managers.  </a:t>
            </a:r>
          </a:p>
          <a:p>
            <a:endParaRPr lang="en-US" dirty="0" smtClean="0"/>
          </a:p>
          <a:p>
            <a:r>
              <a:rPr lang="en-US" dirty="0" smtClean="0"/>
              <a:t>We have a variety of audience today and everyone’s knowledge base is likely to vary.  To some, this is a introductory course and mostly likely information that they are familiar with , to others, perhaps they haven’t deal with all aspect of the funds ‘ lifecycle,  this will be new information.  </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1</a:t>
            </a:fld>
            <a:endParaRPr lang="en-US" dirty="0"/>
          </a:p>
        </p:txBody>
      </p:sp>
    </p:spTree>
    <p:extLst>
      <p:ext uri="{BB962C8B-B14F-4D97-AF65-F5344CB8AC3E}">
        <p14:creationId xmlns:p14="http://schemas.microsoft.com/office/powerpoint/2010/main" val="3061623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over other key components</a:t>
            </a:r>
            <a:r>
              <a:rPr lang="en-US" baseline="0" dirty="0" smtClean="0"/>
              <a:t> on the statement and link back to MMR presentations</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2</a:t>
            </a:fld>
            <a:endParaRPr lang="en-US" dirty="0"/>
          </a:p>
        </p:txBody>
      </p:sp>
    </p:spTree>
    <p:extLst>
      <p:ext uri="{BB962C8B-B14F-4D97-AF65-F5344CB8AC3E}">
        <p14:creationId xmlns:p14="http://schemas.microsoft.com/office/powerpoint/2010/main" val="3602713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the performance calculation briefly (Dana)</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3</a:t>
            </a:fld>
            <a:endParaRPr lang="en-US" dirty="0"/>
          </a:p>
        </p:txBody>
      </p:sp>
    </p:spTree>
    <p:extLst>
      <p:ext uri="{BB962C8B-B14F-4D97-AF65-F5344CB8AC3E}">
        <p14:creationId xmlns:p14="http://schemas.microsoft.com/office/powerpoint/2010/main" val="1210088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4</a:t>
            </a:fld>
            <a:endParaRPr lang="en-US" dirty="0"/>
          </a:p>
        </p:txBody>
      </p:sp>
    </p:spTree>
    <p:extLst>
      <p:ext uri="{BB962C8B-B14F-4D97-AF65-F5344CB8AC3E}">
        <p14:creationId xmlns:p14="http://schemas.microsoft.com/office/powerpoint/2010/main" val="1288673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5</a:t>
            </a:fld>
            <a:endParaRPr lang="en-US" dirty="0"/>
          </a:p>
        </p:txBody>
      </p:sp>
    </p:spTree>
    <p:extLst>
      <p:ext uri="{BB962C8B-B14F-4D97-AF65-F5344CB8AC3E}">
        <p14:creationId xmlns:p14="http://schemas.microsoft.com/office/powerpoint/2010/main" val="602159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7</a:t>
            </a:fld>
            <a:endParaRPr lang="en-US" dirty="0"/>
          </a:p>
        </p:txBody>
      </p:sp>
    </p:spTree>
    <p:extLst>
      <p:ext uri="{BB962C8B-B14F-4D97-AF65-F5344CB8AC3E}">
        <p14:creationId xmlns:p14="http://schemas.microsoft.com/office/powerpoint/2010/main" val="219389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how are the offsets calculated </a:t>
            </a:r>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8</a:t>
            </a:fld>
            <a:endParaRPr lang="en-US" dirty="0"/>
          </a:p>
        </p:txBody>
      </p:sp>
    </p:spTree>
    <p:extLst>
      <p:ext uri="{BB962C8B-B14F-4D97-AF65-F5344CB8AC3E}">
        <p14:creationId xmlns:p14="http://schemas.microsoft.com/office/powerpoint/2010/main" val="4072643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F16061A-A2B9-472F-9558-B0DAE531107B}" type="slidenum">
              <a:rPr lang="en-US" smtClean="0"/>
              <a:pPr>
                <a:defRPr/>
              </a:pPr>
              <a:t>9</a:t>
            </a:fld>
            <a:endParaRPr lang="en-US" dirty="0"/>
          </a:p>
        </p:txBody>
      </p:sp>
    </p:spTree>
    <p:extLst>
      <p:ext uri="{BB962C8B-B14F-4D97-AF65-F5344CB8AC3E}">
        <p14:creationId xmlns:p14="http://schemas.microsoft.com/office/powerpoint/2010/main" val="1263622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calaSans-Caps" pitchFamily="2"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55638" y="1702118"/>
            <a:ext cx="9051925" cy="5068887"/>
          </a:xfrm>
        </p:spPr>
        <p:txBody>
          <a:bodyPr/>
          <a:lstStyle>
            <a:lvl1pPr indent="-274320">
              <a:lnSpc>
                <a:spcPct val="100000"/>
              </a:lnSpc>
              <a:spcAft>
                <a:spcPts val="1800"/>
              </a:spcAft>
              <a:defRPr>
                <a:latin typeface="+mn-lt"/>
                <a:ea typeface="Arial Unicode MS" pitchFamily="34" charset="-128"/>
                <a:cs typeface="Arial" pitchFamily="34" charset="0"/>
              </a:defRPr>
            </a:lvl1pPr>
            <a:lvl2pPr indent="-274320">
              <a:lnSpc>
                <a:spcPct val="100000"/>
              </a:lnSpc>
              <a:spcAft>
                <a:spcPts val="600"/>
              </a:spcAft>
              <a:buSzPct val="100000"/>
              <a:defRPr>
                <a:latin typeface="+mn-lt"/>
                <a:ea typeface="Arial Unicode MS" pitchFamily="34" charset="-128"/>
                <a:cs typeface="Arial" pitchFamily="34" charset="0"/>
              </a:defRPr>
            </a:lvl2pPr>
            <a:lvl3pPr indent="-274320">
              <a:lnSpc>
                <a:spcPct val="100000"/>
              </a:lnSpc>
              <a:spcAft>
                <a:spcPts val="600"/>
              </a:spcAft>
              <a:defRPr>
                <a:latin typeface="+mn-lt"/>
                <a:ea typeface="Arial Unicode MS" pitchFamily="34" charset="-128"/>
                <a:cs typeface="Arial" pitchFamily="34" charset="0"/>
              </a:defRPr>
            </a:lvl3pPr>
            <a:lvl4pPr marL="457200" indent="-274320">
              <a:lnSpc>
                <a:spcPct val="100000"/>
              </a:lnSpc>
              <a:spcAft>
                <a:spcPts val="600"/>
              </a:spcAft>
              <a:tabLst/>
              <a:defRPr>
                <a:latin typeface="+mn-lt"/>
                <a:ea typeface="Arial Unicode MS" pitchFamily="34" charset="-128"/>
                <a:cs typeface="Arial" pitchFamily="34" charset="0"/>
              </a:defRPr>
            </a:lvl4pPr>
            <a:lvl5pPr marL="630238" indent="-274320">
              <a:lnSpc>
                <a:spcPct val="100000"/>
              </a:lnSpc>
              <a:spcAft>
                <a:spcPts val="600"/>
              </a:spcAft>
              <a:defRPr>
                <a:latin typeface="+mn-lt"/>
                <a:ea typeface="Arial Unicode MS" pitchFamily="34" charset="-128"/>
                <a:cs typeface="Arial" pitchFamily="34" charset="0"/>
              </a:defRPr>
            </a:lvl5pPr>
          </a:lstStyle>
          <a:p>
            <a:pPr lvl="0"/>
            <a:r>
              <a:rPr lang="en-US" dirty="0" smtClean="0"/>
              <a:t>Click to edit Master text styles</a:t>
            </a:r>
          </a:p>
          <a:p>
            <a:pPr lvl="1"/>
            <a:r>
              <a:rPr lang="en-US" dirty="0" smtClean="0"/>
              <a:t>  Second level</a:t>
            </a:r>
          </a:p>
          <a:p>
            <a:pPr lvl="3"/>
            <a:endParaRPr lang="en-US" dirty="0" smtClean="0"/>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818EBE12-7FA3-4A5C-B515-F4C7EEE160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508760" y="4404360"/>
            <a:ext cx="7040880" cy="1986280"/>
          </a:xfrm>
          <a:prstGeom prst="rect">
            <a:avLst/>
          </a:prstGeo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503238" y="7204075"/>
            <a:ext cx="2346325" cy="414338"/>
          </a:xfrm>
          <a:prstGeom prst="rect">
            <a:avLst/>
          </a:prstGeom>
        </p:spPr>
        <p:txBody>
          <a:bodyPr lIns="101882" tIns="50941" rIns="101882" bIns="50941"/>
          <a:lstStyle>
            <a:lvl1pPr>
              <a:defRPr/>
            </a:lvl1pPr>
          </a:lstStyle>
          <a:p>
            <a:pPr>
              <a:defRPr/>
            </a:pPr>
            <a:endParaRPr lang="en-US" dirty="0"/>
          </a:p>
        </p:txBody>
      </p:sp>
      <p:sp>
        <p:nvSpPr>
          <p:cNvPr id="5" name="Footer Placeholder 4"/>
          <p:cNvSpPr>
            <a:spLocks noGrp="1"/>
          </p:cNvSpPr>
          <p:nvPr>
            <p:ph type="ftr" sz="quarter" idx="11"/>
          </p:nvPr>
        </p:nvSpPr>
        <p:spPr>
          <a:xfrm>
            <a:off x="3436938" y="7204075"/>
            <a:ext cx="3184525" cy="414338"/>
          </a:xfrm>
          <a:prstGeom prst="rect">
            <a:avLst/>
          </a:prstGeom>
        </p:spPr>
        <p:txBody>
          <a:bodyPr lIns="101882" tIns="50941" rIns="101882" bIns="50941"/>
          <a:lstStyle>
            <a:lvl1pPr>
              <a:defRPr/>
            </a:lvl1pPr>
          </a:lstStyle>
          <a:p>
            <a:pPr>
              <a:defRPr/>
            </a:pPr>
            <a:endParaRPr lang="en-US" dirty="0"/>
          </a:p>
        </p:txBody>
      </p:sp>
      <p:sp>
        <p:nvSpPr>
          <p:cNvPr id="6" name="Slide Number Placeholder 5"/>
          <p:cNvSpPr>
            <a:spLocks noGrp="1"/>
          </p:cNvSpPr>
          <p:nvPr>
            <p:ph type="sldNum" sz="quarter" idx="12"/>
          </p:nvPr>
        </p:nvSpPr>
        <p:spPr>
          <a:xfrm>
            <a:off x="9436100" y="7204075"/>
            <a:ext cx="119063" cy="122238"/>
          </a:xfrm>
        </p:spPr>
        <p:txBody>
          <a:bodyPr/>
          <a:lstStyle>
            <a:lvl1pPr>
              <a:defRPr/>
            </a:lvl1pPr>
          </a:lstStyle>
          <a:p>
            <a:pPr>
              <a:defRPr/>
            </a:pPr>
            <a:fld id="{F0A2A747-0654-4A3D-8B8B-5B55FAC5FD5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3238" y="7204075"/>
            <a:ext cx="2346325" cy="414338"/>
          </a:xfrm>
          <a:prstGeom prst="rect">
            <a:avLst/>
          </a:prstGeom>
        </p:spPr>
        <p:txBody>
          <a:bodyPr vert="horz" wrap="square" lIns="101882" tIns="50941" rIns="101882" bIns="50941" numCol="1" anchor="t" anchorCtr="0" compatLnSpc="1">
            <a:prstTxWarp prst="textNoShape">
              <a:avLst/>
            </a:prstTxWarp>
          </a:bodyPr>
          <a:lstStyle>
            <a:lvl1pPr>
              <a:defRPr/>
            </a:lvl1pPr>
          </a:lstStyle>
          <a:p>
            <a:pPr>
              <a:defRPr/>
            </a:pPr>
            <a:endParaRPr lang="en-US" dirty="0"/>
          </a:p>
        </p:txBody>
      </p:sp>
      <p:sp>
        <p:nvSpPr>
          <p:cNvPr id="5" name="Footer Placeholder 4"/>
          <p:cNvSpPr>
            <a:spLocks noGrp="1"/>
          </p:cNvSpPr>
          <p:nvPr>
            <p:ph type="ftr" sz="quarter" idx="11"/>
          </p:nvPr>
        </p:nvSpPr>
        <p:spPr>
          <a:xfrm>
            <a:off x="3436938" y="7204075"/>
            <a:ext cx="3184525" cy="414338"/>
          </a:xfrm>
          <a:prstGeom prst="rect">
            <a:avLst/>
          </a:prstGeom>
        </p:spPr>
        <p:txBody>
          <a:bodyPr vert="horz" wrap="square" lIns="101882" tIns="50941" rIns="101882" bIns="50941" numCol="1" anchor="t" anchorCtr="0" compatLnSpc="1">
            <a:prstTxWarp prst="textNoShape">
              <a:avLst/>
            </a:prstTxWarp>
          </a:bodyPr>
          <a:lstStyle>
            <a:lvl1pPr>
              <a:defRPr/>
            </a:lvl1pPr>
          </a:lstStyle>
          <a:p>
            <a:pPr>
              <a:defRPr/>
            </a:pPr>
            <a:endParaRPr lang="en-US" dirty="0"/>
          </a:p>
        </p:txBody>
      </p:sp>
      <p:sp>
        <p:nvSpPr>
          <p:cNvPr id="6" name="Slide Number Placeholder 5"/>
          <p:cNvSpPr>
            <a:spLocks noGrp="1"/>
          </p:cNvSpPr>
          <p:nvPr>
            <p:ph type="sldNum" sz="quarter" idx="12"/>
          </p:nvPr>
        </p:nvSpPr>
        <p:spPr>
          <a:xfrm>
            <a:off x="9371013" y="7273925"/>
            <a:ext cx="119062" cy="123825"/>
          </a:xfrm>
        </p:spPr>
        <p:txBody>
          <a:bodyPr/>
          <a:lstStyle>
            <a:lvl1pPr>
              <a:defRPr/>
            </a:lvl1pPr>
          </a:lstStyle>
          <a:p>
            <a:pPr>
              <a:defRPr/>
            </a:pPr>
            <a:fld id="{A9D5DFFC-02A6-4E4C-9084-97B553540CC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1-column with side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16" name="Text Placeholder 15"/>
          <p:cNvSpPr>
            <a:spLocks noGrp="1"/>
          </p:cNvSpPr>
          <p:nvPr>
            <p:ph type="body" sz="quarter" idx="11"/>
          </p:nvPr>
        </p:nvSpPr>
        <p:spPr>
          <a:xfrm>
            <a:off x="754064" y="1713230"/>
            <a:ext cx="1579562" cy="1397000"/>
          </a:xfrm>
        </p:spPr>
        <p:txBody>
          <a:bodyPr lIns="0" rIns="0" bIns="0"/>
          <a:lstStyle>
            <a:lvl1pPr>
              <a:lnSpc>
                <a:spcPts val="1500"/>
              </a:lnSpc>
              <a:defRPr sz="1100" b="0">
                <a:solidFill>
                  <a:schemeClr val="tx2"/>
                </a:solidFill>
              </a:defRPr>
            </a:lvl1pPr>
          </a:lstStyle>
          <a:p>
            <a:pPr lvl="0"/>
            <a:r>
              <a:rPr lang="en-US" dirty="0" smtClean="0"/>
              <a:t>Click to edit Master text styles</a:t>
            </a:r>
          </a:p>
        </p:txBody>
      </p:sp>
      <p:sp>
        <p:nvSpPr>
          <p:cNvPr id="8" name="Text Placeholder 7"/>
          <p:cNvSpPr>
            <a:spLocks noGrp="1"/>
          </p:cNvSpPr>
          <p:nvPr>
            <p:ph type="body" sz="quarter" idx="14"/>
          </p:nvPr>
        </p:nvSpPr>
        <p:spPr>
          <a:xfrm>
            <a:off x="2557463" y="1701800"/>
            <a:ext cx="6959045" cy="5334000"/>
          </a:xfrm>
        </p:spPr>
        <p:txBody>
          <a:bodyPr lIns="0" rIns="0" bIns="0"/>
          <a:lstStyle>
            <a:lvl1pPr>
              <a:spcBef>
                <a:spcPts val="1400"/>
              </a:spcBef>
              <a:defRPr b="0">
                <a:solidFill>
                  <a:schemeClr val="tx2"/>
                </a:solidFill>
                <a:latin typeface="ScalaSans-Caps" pitchFamily="2" charset="0"/>
              </a:defRPr>
            </a:lvl1pPr>
            <a:lvl2pPr marL="0" indent="1588">
              <a:buFontTx/>
              <a:buNone/>
              <a:tabLst/>
              <a:defRPr/>
            </a:lvl2pPr>
            <a:lvl3pPr marL="0" indent="0">
              <a:spcBef>
                <a:spcPts val="2800"/>
              </a:spcBef>
              <a:buNone/>
              <a:defRPr b="1"/>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5"/>
          </p:nvPr>
        </p:nvSpPr>
        <p:spPr>
          <a:ln/>
        </p:spPr>
        <p:txBody>
          <a:bodyPr/>
          <a:lstStyle>
            <a:lvl1pPr>
              <a:defRPr/>
            </a:lvl1pPr>
          </a:lstStyle>
          <a:p>
            <a:pPr>
              <a:defRPr/>
            </a:pPr>
            <a:fld id="{8A0F1C96-0ED9-47D4-80ED-90E61ED1424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3-column bi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3" name="Text Placeholder 22"/>
          <p:cNvSpPr>
            <a:spLocks noGrp="1"/>
          </p:cNvSpPr>
          <p:nvPr>
            <p:ph type="body" sz="quarter" idx="11"/>
          </p:nvPr>
        </p:nvSpPr>
        <p:spPr>
          <a:xfrm>
            <a:off x="755650"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22"/>
          <p:cNvSpPr>
            <a:spLocks noGrp="1"/>
          </p:cNvSpPr>
          <p:nvPr>
            <p:ph type="body" sz="quarter" idx="12"/>
          </p:nvPr>
        </p:nvSpPr>
        <p:spPr>
          <a:xfrm>
            <a:off x="373795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22"/>
          <p:cNvSpPr>
            <a:spLocks noGrp="1"/>
          </p:cNvSpPr>
          <p:nvPr>
            <p:ph type="body" sz="quarter" idx="13"/>
          </p:nvPr>
        </p:nvSpPr>
        <p:spPr>
          <a:xfrm>
            <a:off x="672026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6"/>
          <p:cNvSpPr>
            <a:spLocks noGrp="1" noChangeArrowheads="1"/>
          </p:cNvSpPr>
          <p:nvPr>
            <p:ph type="sldNum" sz="quarter" idx="14"/>
          </p:nvPr>
        </p:nvSpPr>
        <p:spPr>
          <a:ln/>
        </p:spPr>
        <p:txBody>
          <a:bodyPr/>
          <a:lstStyle>
            <a:lvl1pPr>
              <a:defRPr/>
            </a:lvl1pPr>
          </a:lstStyle>
          <a:p>
            <a:pPr>
              <a:defRPr/>
            </a:pPr>
            <a:fld id="{6DCED646-B707-4B0B-9A6F-CDE6EE6BC2B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hart">
    <p:spTree>
      <p:nvGrpSpPr>
        <p:cNvPr id="1" name=""/>
        <p:cNvGrpSpPr/>
        <p:nvPr/>
      </p:nvGrpSpPr>
      <p:grpSpPr>
        <a:xfrm>
          <a:off x="0" y="0"/>
          <a:ext cx="0" cy="0"/>
          <a:chOff x="0" y="0"/>
          <a:chExt cx="0" cy="0"/>
        </a:xfrm>
      </p:grpSpPr>
      <p:sp>
        <p:nvSpPr>
          <p:cNvPr id="7" name="Line 8"/>
          <p:cNvSpPr>
            <a:spLocks noChangeShapeType="1"/>
          </p:cNvSpPr>
          <p:nvPr/>
        </p:nvSpPr>
        <p:spPr bwMode="auto">
          <a:xfrm>
            <a:off x="1827213" y="2192338"/>
            <a:ext cx="6400800" cy="0"/>
          </a:xfrm>
          <a:prstGeom prst="line">
            <a:avLst/>
          </a:prstGeom>
          <a:noFill/>
          <a:ln w="57150">
            <a:solidFill>
              <a:srgbClr val="76842E"/>
            </a:solidFill>
            <a:round/>
            <a:headEnd/>
            <a:tailEnd/>
          </a:ln>
          <a:effectLst/>
        </p:spPr>
        <p:txBody>
          <a:bodyPr/>
          <a:lstStyle/>
          <a:p>
            <a:pPr>
              <a:defRPr/>
            </a:pPr>
            <a:endParaRPr lang="en-US" dirty="0">
              <a:latin typeface="Arial" pitchFamily="34" charset="0"/>
              <a:ea typeface="+mn-ea"/>
            </a:endParaRPr>
          </a:p>
        </p:txBody>
      </p:sp>
      <p:sp>
        <p:nvSpPr>
          <p:cNvPr id="8" name="Line 8"/>
          <p:cNvSpPr>
            <a:spLocks noChangeShapeType="1"/>
          </p:cNvSpPr>
          <p:nvPr userDrawn="1"/>
        </p:nvSpPr>
        <p:spPr bwMode="auto">
          <a:xfrm>
            <a:off x="1827213" y="2192338"/>
            <a:ext cx="6400800" cy="0"/>
          </a:xfrm>
          <a:prstGeom prst="line">
            <a:avLst/>
          </a:prstGeom>
          <a:noFill/>
          <a:ln w="57150">
            <a:solidFill>
              <a:schemeClr val="tx2"/>
            </a:solidFill>
            <a:round/>
            <a:headEnd/>
            <a:tailEnd/>
          </a:ln>
          <a:effectLst/>
        </p:spPr>
        <p:txBody>
          <a:bodyPr/>
          <a:lstStyle/>
          <a:p>
            <a:pPr>
              <a:defRPr/>
            </a:pPr>
            <a:endParaRPr lang="en-US" dirty="0">
              <a:latin typeface="Arial" pitchFamily="34" charset="0"/>
              <a:ea typeface="+mn-ea"/>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Chart Placeholder 5"/>
          <p:cNvSpPr>
            <a:spLocks noGrp="1"/>
          </p:cNvSpPr>
          <p:nvPr>
            <p:ph type="chart" sz="quarter" idx="11"/>
          </p:nvPr>
        </p:nvSpPr>
        <p:spPr>
          <a:xfrm>
            <a:off x="1828800" y="2226314"/>
            <a:ext cx="6400800" cy="3886200"/>
          </a:xfrm>
        </p:spPr>
        <p:txBody>
          <a:bodyPr/>
          <a:lstStyle/>
          <a:p>
            <a:pPr lvl="0"/>
            <a:r>
              <a:rPr lang="en-US" noProof="0" dirty="0" smtClean="0"/>
              <a:t>Click icon to add chart</a:t>
            </a:r>
            <a:endParaRPr lang="en-US" noProof="0" dirty="0"/>
          </a:p>
        </p:txBody>
      </p:sp>
      <p:sp>
        <p:nvSpPr>
          <p:cNvPr id="9" name="Text Placeholder 8"/>
          <p:cNvSpPr>
            <a:spLocks noGrp="1"/>
          </p:cNvSpPr>
          <p:nvPr>
            <p:ph type="body" sz="quarter" idx="12"/>
          </p:nvPr>
        </p:nvSpPr>
        <p:spPr>
          <a:xfrm>
            <a:off x="1828800" y="1719898"/>
            <a:ext cx="6400800"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dirty="0" smtClean="0"/>
              <a:t>Click to edit Master text styles</a:t>
            </a:r>
          </a:p>
          <a:p>
            <a:pPr lvl="1"/>
            <a:r>
              <a:rPr lang="en-US" dirty="0" smtClean="0"/>
              <a:t>Second level</a:t>
            </a:r>
          </a:p>
        </p:txBody>
      </p:sp>
      <p:sp>
        <p:nvSpPr>
          <p:cNvPr id="10"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dirty="0" smtClean="0"/>
              <a:t>Click to edit Master text styles</a:t>
            </a:r>
          </a:p>
        </p:txBody>
      </p:sp>
      <p:sp>
        <p:nvSpPr>
          <p:cNvPr id="11" name="Slide Number Placeholder 2"/>
          <p:cNvSpPr>
            <a:spLocks noGrp="1"/>
          </p:cNvSpPr>
          <p:nvPr>
            <p:ph type="sldNum" sz="quarter" idx="15"/>
          </p:nvPr>
        </p:nvSpPr>
        <p:spPr/>
        <p:txBody>
          <a:bodyPr/>
          <a:lstStyle>
            <a:lvl1pPr>
              <a:defRPr/>
            </a:lvl1pPr>
          </a:lstStyle>
          <a:p>
            <a:pPr>
              <a:defRPr/>
            </a:pPr>
            <a:fld id="{0CAB84AD-210D-49E3-9988-19865ECC1A0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hart (no 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Chart Placeholder 21"/>
          <p:cNvSpPr>
            <a:spLocks noGrp="1"/>
          </p:cNvSpPr>
          <p:nvPr>
            <p:ph type="chart" sz="quarter" idx="13"/>
          </p:nvPr>
        </p:nvSpPr>
        <p:spPr>
          <a:xfrm>
            <a:off x="752475" y="1773238"/>
            <a:ext cx="5176838" cy="3046412"/>
          </a:xfrm>
        </p:spPr>
        <p:txBody>
          <a:bodyPr/>
          <a:lstStyle/>
          <a:p>
            <a:pPr lvl="0"/>
            <a:r>
              <a:rPr lang="en-US" noProof="0" dirty="0" smtClean="0"/>
              <a:t>Click icon to add chart</a:t>
            </a:r>
            <a:endParaRPr lang="en-US" noProof="0" dirty="0"/>
          </a:p>
        </p:txBody>
      </p:sp>
      <p:sp>
        <p:nvSpPr>
          <p:cNvPr id="8"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dirty="0" smtClean="0"/>
              <a:t>Click to edit Master text styles</a:t>
            </a:r>
          </a:p>
        </p:txBody>
      </p:sp>
      <p:sp>
        <p:nvSpPr>
          <p:cNvPr id="6" name="Rectangle 6"/>
          <p:cNvSpPr>
            <a:spLocks noGrp="1" noChangeArrowheads="1"/>
          </p:cNvSpPr>
          <p:nvPr>
            <p:ph type="sldNum" sz="quarter" idx="15"/>
          </p:nvPr>
        </p:nvSpPr>
        <p:spPr>
          <a:ln/>
        </p:spPr>
        <p:txBody>
          <a:bodyPr/>
          <a:lstStyle>
            <a:lvl1pPr>
              <a:defRPr/>
            </a:lvl1pPr>
          </a:lstStyle>
          <a:p>
            <a:pPr>
              <a:defRPr/>
            </a:pPr>
            <a:fld id="{74CCDD69-960F-4ED0-9C76-75F4A9B955A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hart (with title) and text">
    <p:spTree>
      <p:nvGrpSpPr>
        <p:cNvPr id="1" name=""/>
        <p:cNvGrpSpPr/>
        <p:nvPr/>
      </p:nvGrpSpPr>
      <p:grpSpPr>
        <a:xfrm>
          <a:off x="0" y="0"/>
          <a:ext cx="0" cy="0"/>
          <a:chOff x="0" y="0"/>
          <a:chExt cx="0" cy="0"/>
        </a:xfrm>
      </p:grpSpPr>
      <p:sp>
        <p:nvSpPr>
          <p:cNvPr id="7" name="Line 8"/>
          <p:cNvSpPr>
            <a:spLocks noChangeShapeType="1"/>
          </p:cNvSpPr>
          <p:nvPr/>
        </p:nvSpPr>
        <p:spPr bwMode="auto">
          <a:xfrm>
            <a:off x="752475" y="2192338"/>
            <a:ext cx="5183188" cy="0"/>
          </a:xfrm>
          <a:prstGeom prst="line">
            <a:avLst/>
          </a:prstGeom>
          <a:noFill/>
          <a:ln w="57150">
            <a:solidFill>
              <a:srgbClr val="76842E"/>
            </a:solidFill>
            <a:round/>
            <a:headEnd/>
            <a:tailEnd/>
          </a:ln>
          <a:effectLst/>
        </p:spPr>
        <p:txBody>
          <a:bodyPr/>
          <a:lstStyle/>
          <a:p>
            <a:pPr>
              <a:defRPr/>
            </a:pPr>
            <a:endParaRPr lang="en-US" dirty="0">
              <a:latin typeface="Arial" pitchFamily="34" charset="0"/>
              <a:ea typeface="+mn-ea"/>
            </a:endParaRPr>
          </a:p>
        </p:txBody>
      </p:sp>
      <p:sp>
        <p:nvSpPr>
          <p:cNvPr id="8" name="Line 8"/>
          <p:cNvSpPr>
            <a:spLocks noChangeShapeType="1"/>
          </p:cNvSpPr>
          <p:nvPr userDrawn="1"/>
        </p:nvSpPr>
        <p:spPr bwMode="auto">
          <a:xfrm>
            <a:off x="752475" y="2192338"/>
            <a:ext cx="5183188" cy="0"/>
          </a:xfrm>
          <a:prstGeom prst="line">
            <a:avLst/>
          </a:prstGeom>
          <a:noFill/>
          <a:ln w="57150">
            <a:solidFill>
              <a:schemeClr val="tx2"/>
            </a:solidFill>
            <a:round/>
            <a:headEnd/>
            <a:tailEnd/>
          </a:ln>
          <a:effectLst/>
        </p:spPr>
        <p:txBody>
          <a:bodyPr/>
          <a:lstStyle/>
          <a:p>
            <a:pPr>
              <a:defRPr/>
            </a:pPr>
            <a:endParaRPr lang="en-US" dirty="0">
              <a:latin typeface="Arial" pitchFamily="34" charset="0"/>
              <a:ea typeface="+mn-ea"/>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b="0"/>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hart Placeholder 21"/>
          <p:cNvSpPr>
            <a:spLocks noGrp="1"/>
          </p:cNvSpPr>
          <p:nvPr>
            <p:ph type="chart" sz="quarter" idx="13"/>
          </p:nvPr>
        </p:nvSpPr>
        <p:spPr>
          <a:xfrm>
            <a:off x="752474" y="2224088"/>
            <a:ext cx="5183441" cy="3046412"/>
          </a:xfrm>
        </p:spPr>
        <p:txBody>
          <a:bodyPr/>
          <a:lstStyle/>
          <a:p>
            <a:pPr lvl="0"/>
            <a:r>
              <a:rPr lang="en-US" noProof="0" dirty="0" smtClean="0"/>
              <a:t>Click icon to add chart</a:t>
            </a:r>
            <a:endParaRPr lang="en-US" noProof="0" dirty="0"/>
          </a:p>
        </p:txBody>
      </p:sp>
      <p:sp>
        <p:nvSpPr>
          <p:cNvPr id="10" name="Text Placeholder 8"/>
          <p:cNvSpPr>
            <a:spLocks noGrp="1"/>
          </p:cNvSpPr>
          <p:nvPr>
            <p:ph type="body" sz="quarter" idx="15"/>
          </p:nvPr>
        </p:nvSpPr>
        <p:spPr>
          <a:xfrm>
            <a:off x="751840" y="1719898"/>
            <a:ext cx="5180648"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dirty="0" smtClean="0"/>
              <a:t>Click to edit Master text styles</a:t>
            </a:r>
          </a:p>
          <a:p>
            <a:pPr lvl="1"/>
            <a:r>
              <a:rPr lang="en-US" dirty="0" smtClean="0"/>
              <a:t>Second level</a:t>
            </a:r>
          </a:p>
        </p:txBody>
      </p:sp>
      <p:sp>
        <p:nvSpPr>
          <p:cNvPr id="12"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dirty="0" smtClean="0"/>
              <a:t>Click to edit Master text styles</a:t>
            </a:r>
          </a:p>
        </p:txBody>
      </p:sp>
      <p:sp>
        <p:nvSpPr>
          <p:cNvPr id="9" name="Slide Number Placeholder 3"/>
          <p:cNvSpPr>
            <a:spLocks noGrp="1"/>
          </p:cNvSpPr>
          <p:nvPr>
            <p:ph type="sldNum" sz="quarter" idx="16"/>
          </p:nvPr>
        </p:nvSpPr>
        <p:spPr/>
        <p:txBody>
          <a:bodyPr/>
          <a:lstStyle>
            <a:lvl1pPr>
              <a:defRPr/>
            </a:lvl1pPr>
          </a:lstStyle>
          <a:p>
            <a:pPr>
              <a:defRPr/>
            </a:pPr>
            <a:fld id="{F114DB21-F882-442D-920C-EBBA6A2166E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B93D446F-48D6-4720-8A60-FC0E8ECAC36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column with side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6" name="Text Placeholder 15"/>
          <p:cNvSpPr>
            <a:spLocks noGrp="1"/>
          </p:cNvSpPr>
          <p:nvPr>
            <p:ph type="body" sz="quarter" idx="11"/>
          </p:nvPr>
        </p:nvSpPr>
        <p:spPr>
          <a:xfrm>
            <a:off x="754064" y="1713230"/>
            <a:ext cx="1579562" cy="1397000"/>
          </a:xfrm>
        </p:spPr>
        <p:txBody>
          <a:bodyPr lIns="0" rIns="0" bIns="0"/>
          <a:lstStyle>
            <a:lvl1pPr>
              <a:lnSpc>
                <a:spcPts val="1500"/>
              </a:lnSpc>
              <a:defRPr sz="1100" b="0">
                <a:solidFill>
                  <a:schemeClr val="tx2"/>
                </a:solidFill>
              </a:defRPr>
            </a:lvl1pPr>
          </a:lstStyle>
          <a:p>
            <a:pPr lvl="0"/>
            <a:r>
              <a:rPr lang="en-US" smtClean="0"/>
              <a:t>Click to edit Master text styles</a:t>
            </a:r>
          </a:p>
        </p:txBody>
      </p:sp>
      <p:sp>
        <p:nvSpPr>
          <p:cNvPr id="8" name="Text Placeholder 7"/>
          <p:cNvSpPr>
            <a:spLocks noGrp="1"/>
          </p:cNvSpPr>
          <p:nvPr>
            <p:ph type="body" sz="quarter" idx="14"/>
          </p:nvPr>
        </p:nvSpPr>
        <p:spPr>
          <a:xfrm>
            <a:off x="2557463" y="1701800"/>
            <a:ext cx="6959045" cy="5334000"/>
          </a:xfrm>
        </p:spPr>
        <p:txBody>
          <a:bodyPr lIns="0" rIns="0" bIns="0"/>
          <a:lstStyle>
            <a:lvl1pPr>
              <a:spcBef>
                <a:spcPts val="1400"/>
              </a:spcBef>
              <a:defRPr b="0">
                <a:solidFill>
                  <a:schemeClr val="tx2"/>
                </a:solidFill>
                <a:latin typeface="ScalaSans-Caps" pitchFamily="2" charset="0"/>
              </a:defRPr>
            </a:lvl1pPr>
            <a:lvl2pPr marL="0" indent="1588">
              <a:buFontTx/>
              <a:buNone/>
              <a:tabLst/>
              <a:defRPr/>
            </a:lvl2pPr>
            <a:lvl3pPr marL="0" indent="0">
              <a:spcBef>
                <a:spcPts val="2800"/>
              </a:spcBef>
              <a:buNone/>
              <a:defRPr b="1"/>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5"/>
          </p:nvPr>
        </p:nvSpPr>
        <p:spPr>
          <a:ln/>
        </p:spPr>
        <p:txBody>
          <a:bodyPr/>
          <a:lstStyle>
            <a:lvl1pPr>
              <a:defRPr/>
            </a:lvl1pPr>
          </a:lstStyle>
          <a:p>
            <a:pPr>
              <a:defRPr/>
            </a:pPr>
            <a:fld id="{9A8AEB41-2D68-45C4-B46F-F0ACB87C6C4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3" name="Text Placeholder 22"/>
          <p:cNvSpPr>
            <a:spLocks noGrp="1"/>
          </p:cNvSpPr>
          <p:nvPr>
            <p:ph type="body" sz="quarter" idx="11"/>
          </p:nvPr>
        </p:nvSpPr>
        <p:spPr>
          <a:xfrm>
            <a:off x="755650" y="1702118"/>
            <a:ext cx="4273550"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Text Placeholder 22"/>
          <p:cNvSpPr>
            <a:spLocks noGrp="1"/>
          </p:cNvSpPr>
          <p:nvPr>
            <p:ph type="body" sz="quarter" idx="12"/>
          </p:nvPr>
        </p:nvSpPr>
        <p:spPr>
          <a:xfrm>
            <a:off x="5251450" y="1702118"/>
            <a:ext cx="4273550"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6"/>
          <p:cNvSpPr>
            <a:spLocks noGrp="1" noChangeArrowheads="1"/>
          </p:cNvSpPr>
          <p:nvPr>
            <p:ph type="sldNum" sz="quarter" idx="13"/>
          </p:nvPr>
        </p:nvSpPr>
        <p:spPr>
          <a:ln/>
        </p:spPr>
        <p:txBody>
          <a:bodyPr/>
          <a:lstStyle>
            <a:lvl1pPr>
              <a:defRPr/>
            </a:lvl1pPr>
          </a:lstStyle>
          <a:p>
            <a:pPr>
              <a:defRPr/>
            </a:pPr>
            <a:fld id="{0FE76037-E2CE-48E3-B72F-04AF6537E4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column bi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3" name="Text Placeholder 22"/>
          <p:cNvSpPr>
            <a:spLocks noGrp="1"/>
          </p:cNvSpPr>
          <p:nvPr>
            <p:ph type="body" sz="quarter" idx="11"/>
          </p:nvPr>
        </p:nvSpPr>
        <p:spPr>
          <a:xfrm>
            <a:off x="755650"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22"/>
          <p:cNvSpPr>
            <a:spLocks noGrp="1"/>
          </p:cNvSpPr>
          <p:nvPr>
            <p:ph type="body" sz="quarter" idx="12"/>
          </p:nvPr>
        </p:nvSpPr>
        <p:spPr>
          <a:xfrm>
            <a:off x="373795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22"/>
          <p:cNvSpPr>
            <a:spLocks noGrp="1"/>
          </p:cNvSpPr>
          <p:nvPr>
            <p:ph type="body" sz="quarter" idx="13"/>
          </p:nvPr>
        </p:nvSpPr>
        <p:spPr>
          <a:xfrm>
            <a:off x="6720269" y="1702118"/>
            <a:ext cx="2761488" cy="5384482"/>
          </a:xfrm>
        </p:spPr>
        <p:txBody>
          <a:bodyPr lIns="0" rIns="0" bIns="0"/>
          <a:lstStyle>
            <a:lvl1pPr>
              <a:lnSpc>
                <a:spcPct val="100000"/>
              </a:lnSpc>
              <a:spcBef>
                <a:spcPts val="0"/>
              </a:spcBef>
              <a:spcAft>
                <a:spcPts val="0"/>
              </a:spcAft>
              <a:defRPr sz="1200" b="0"/>
            </a:lvl1pPr>
            <a:lvl2pPr marL="0" indent="1588">
              <a:lnSpc>
                <a:spcPct val="100000"/>
              </a:lnSpc>
              <a:spcAft>
                <a:spcPts val="1200"/>
              </a:spcAft>
              <a:buNone/>
              <a:defRPr sz="1000" i="1"/>
            </a:lvl2pPr>
            <a:lvl3pPr marL="0" indent="0">
              <a:lnSpc>
                <a:spcPct val="100000"/>
              </a:lnSpc>
              <a:spcAft>
                <a:spcPts val="0"/>
              </a:spcAft>
              <a:buNone/>
              <a:defRPr sz="1000"/>
            </a:lvl3pPr>
            <a:lvl4pPr marL="0" indent="0">
              <a:lnSpc>
                <a:spcPct val="100000"/>
              </a:lnSpc>
              <a:spcAft>
                <a:spcPts val="1400"/>
              </a:spcAft>
              <a:buNone/>
              <a:defRPr>
                <a:solidFill>
                  <a:schemeClr val="tx2"/>
                </a:solidFill>
              </a:defRPr>
            </a:lvl4pPr>
            <a:lvl5pPr marL="630238" indent="-173038">
              <a:lnSpc>
                <a:spcPct val="100000"/>
              </a:lnSpc>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6"/>
          <p:cNvSpPr>
            <a:spLocks noGrp="1" noChangeArrowheads="1"/>
          </p:cNvSpPr>
          <p:nvPr>
            <p:ph type="sldNum" sz="quarter" idx="14"/>
          </p:nvPr>
        </p:nvSpPr>
        <p:spPr>
          <a:ln/>
        </p:spPr>
        <p:txBody>
          <a:bodyPr/>
          <a:lstStyle>
            <a:lvl1pPr>
              <a:defRPr/>
            </a:lvl1pPr>
          </a:lstStyle>
          <a:p>
            <a:pPr>
              <a:defRPr/>
            </a:pPr>
            <a:fld id="{F05D41D2-9E86-4823-929F-EB848FAE788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7" name="Line 8"/>
          <p:cNvSpPr>
            <a:spLocks noChangeShapeType="1"/>
          </p:cNvSpPr>
          <p:nvPr/>
        </p:nvSpPr>
        <p:spPr bwMode="auto">
          <a:xfrm>
            <a:off x="1827213" y="2192338"/>
            <a:ext cx="6400800" cy="0"/>
          </a:xfrm>
          <a:prstGeom prst="line">
            <a:avLst/>
          </a:prstGeom>
          <a:noFill/>
          <a:ln w="57150">
            <a:solidFill>
              <a:srgbClr val="76842E"/>
            </a:solidFill>
            <a:round/>
            <a:headEnd/>
            <a:tailEnd/>
          </a:ln>
          <a:effectLst/>
        </p:spPr>
        <p:txBody>
          <a:bodyPr/>
          <a:lstStyle/>
          <a:p>
            <a:pPr>
              <a:defRPr/>
            </a:pPr>
            <a:endParaRPr lang="en-US" dirty="0"/>
          </a:p>
        </p:txBody>
      </p:sp>
      <p:sp>
        <p:nvSpPr>
          <p:cNvPr id="8" name="Line 8"/>
          <p:cNvSpPr>
            <a:spLocks noChangeShapeType="1"/>
          </p:cNvSpPr>
          <p:nvPr userDrawn="1"/>
        </p:nvSpPr>
        <p:spPr bwMode="auto">
          <a:xfrm>
            <a:off x="1827213" y="2192338"/>
            <a:ext cx="6400800" cy="0"/>
          </a:xfrm>
          <a:prstGeom prst="line">
            <a:avLst/>
          </a:prstGeom>
          <a:noFill/>
          <a:ln w="57150">
            <a:solidFill>
              <a:schemeClr val="tx2"/>
            </a:solidFill>
            <a:round/>
            <a:headEnd/>
            <a:tailEnd/>
          </a:ln>
          <a:effectLst/>
        </p:spPr>
        <p:txBody>
          <a:bodyPr/>
          <a:lstStyle/>
          <a:p>
            <a:pPr>
              <a:defRPr/>
            </a:pP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Chart Placeholder 5"/>
          <p:cNvSpPr>
            <a:spLocks noGrp="1"/>
          </p:cNvSpPr>
          <p:nvPr>
            <p:ph type="chart" sz="quarter" idx="11"/>
          </p:nvPr>
        </p:nvSpPr>
        <p:spPr>
          <a:xfrm>
            <a:off x="1828800" y="2226314"/>
            <a:ext cx="6400800" cy="3886200"/>
          </a:xfrm>
        </p:spPr>
        <p:txBody>
          <a:bodyPr/>
          <a:lstStyle/>
          <a:p>
            <a:pPr lvl="0"/>
            <a:r>
              <a:rPr lang="en-US" noProof="0" dirty="0" smtClean="0"/>
              <a:t>Click icon to add chart</a:t>
            </a:r>
            <a:endParaRPr lang="en-US" noProof="0" dirty="0"/>
          </a:p>
        </p:txBody>
      </p:sp>
      <p:sp>
        <p:nvSpPr>
          <p:cNvPr id="9" name="Text Placeholder 8"/>
          <p:cNvSpPr>
            <a:spLocks noGrp="1"/>
          </p:cNvSpPr>
          <p:nvPr>
            <p:ph type="body" sz="quarter" idx="12"/>
          </p:nvPr>
        </p:nvSpPr>
        <p:spPr>
          <a:xfrm>
            <a:off x="1828800" y="1719898"/>
            <a:ext cx="6400800"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smtClean="0"/>
              <a:t>Click to edit Master text styles</a:t>
            </a:r>
          </a:p>
          <a:p>
            <a:pPr lvl="1"/>
            <a:r>
              <a:rPr lang="en-US" smtClean="0"/>
              <a:t>Second level</a:t>
            </a:r>
          </a:p>
        </p:txBody>
      </p:sp>
      <p:sp>
        <p:nvSpPr>
          <p:cNvPr id="10"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smtClean="0"/>
              <a:t>Click to edit Master text styles</a:t>
            </a:r>
          </a:p>
        </p:txBody>
      </p:sp>
      <p:sp>
        <p:nvSpPr>
          <p:cNvPr id="11" name="Slide Number Placeholder 2"/>
          <p:cNvSpPr>
            <a:spLocks noGrp="1"/>
          </p:cNvSpPr>
          <p:nvPr>
            <p:ph type="sldNum" sz="quarter" idx="15"/>
          </p:nvPr>
        </p:nvSpPr>
        <p:spPr/>
        <p:txBody>
          <a:bodyPr/>
          <a:lstStyle>
            <a:lvl1pPr>
              <a:defRPr/>
            </a:lvl1pPr>
          </a:lstStyle>
          <a:p>
            <a:pPr>
              <a:defRPr/>
            </a:pPr>
            <a:fld id="{83CCDCB7-C880-41B4-965D-64FAAF3C21D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no 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Chart Placeholder 21"/>
          <p:cNvSpPr>
            <a:spLocks noGrp="1"/>
          </p:cNvSpPr>
          <p:nvPr>
            <p:ph type="chart" sz="quarter" idx="13"/>
          </p:nvPr>
        </p:nvSpPr>
        <p:spPr>
          <a:xfrm>
            <a:off x="752475" y="1773238"/>
            <a:ext cx="5176838" cy="3046412"/>
          </a:xfrm>
        </p:spPr>
        <p:txBody>
          <a:bodyPr/>
          <a:lstStyle/>
          <a:p>
            <a:pPr lvl="0"/>
            <a:r>
              <a:rPr lang="en-US" noProof="0" dirty="0" smtClean="0"/>
              <a:t>Click icon to add chart</a:t>
            </a:r>
            <a:endParaRPr lang="en-US" noProof="0" dirty="0"/>
          </a:p>
        </p:txBody>
      </p:sp>
      <p:sp>
        <p:nvSpPr>
          <p:cNvPr id="8"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smtClean="0"/>
              <a:t>Click to edit Master text styles</a:t>
            </a:r>
          </a:p>
        </p:txBody>
      </p:sp>
      <p:sp>
        <p:nvSpPr>
          <p:cNvPr id="6" name="Rectangle 6"/>
          <p:cNvSpPr>
            <a:spLocks noGrp="1" noChangeArrowheads="1"/>
          </p:cNvSpPr>
          <p:nvPr>
            <p:ph type="sldNum" sz="quarter" idx="15"/>
          </p:nvPr>
        </p:nvSpPr>
        <p:spPr>
          <a:ln/>
        </p:spPr>
        <p:txBody>
          <a:bodyPr/>
          <a:lstStyle>
            <a:lvl1pPr>
              <a:defRPr/>
            </a:lvl1pPr>
          </a:lstStyle>
          <a:p>
            <a:pPr>
              <a:defRPr/>
            </a:pPr>
            <a:fld id="{C9523DFB-0A61-415B-8464-07C3F2C56EA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rt (with title) and text">
    <p:spTree>
      <p:nvGrpSpPr>
        <p:cNvPr id="1" name=""/>
        <p:cNvGrpSpPr/>
        <p:nvPr/>
      </p:nvGrpSpPr>
      <p:grpSpPr>
        <a:xfrm>
          <a:off x="0" y="0"/>
          <a:ext cx="0" cy="0"/>
          <a:chOff x="0" y="0"/>
          <a:chExt cx="0" cy="0"/>
        </a:xfrm>
      </p:grpSpPr>
      <p:sp>
        <p:nvSpPr>
          <p:cNvPr id="7" name="Line 8"/>
          <p:cNvSpPr>
            <a:spLocks noChangeShapeType="1"/>
          </p:cNvSpPr>
          <p:nvPr/>
        </p:nvSpPr>
        <p:spPr bwMode="auto">
          <a:xfrm>
            <a:off x="752475" y="2192338"/>
            <a:ext cx="5183188" cy="0"/>
          </a:xfrm>
          <a:prstGeom prst="line">
            <a:avLst/>
          </a:prstGeom>
          <a:noFill/>
          <a:ln w="57150">
            <a:solidFill>
              <a:srgbClr val="76842E"/>
            </a:solidFill>
            <a:round/>
            <a:headEnd/>
            <a:tailEnd/>
          </a:ln>
          <a:effectLst/>
        </p:spPr>
        <p:txBody>
          <a:bodyPr/>
          <a:lstStyle/>
          <a:p>
            <a:pPr>
              <a:defRPr/>
            </a:pPr>
            <a:endParaRPr lang="en-US" dirty="0"/>
          </a:p>
        </p:txBody>
      </p:sp>
      <p:sp>
        <p:nvSpPr>
          <p:cNvPr id="8" name="Line 8"/>
          <p:cNvSpPr>
            <a:spLocks noChangeShapeType="1"/>
          </p:cNvSpPr>
          <p:nvPr userDrawn="1"/>
        </p:nvSpPr>
        <p:spPr bwMode="auto">
          <a:xfrm>
            <a:off x="752475" y="2192338"/>
            <a:ext cx="5183188" cy="0"/>
          </a:xfrm>
          <a:prstGeom prst="line">
            <a:avLst/>
          </a:prstGeom>
          <a:noFill/>
          <a:ln w="57150">
            <a:solidFill>
              <a:schemeClr val="tx2"/>
            </a:solidFill>
            <a:round/>
            <a:headEnd/>
            <a:tailEnd/>
          </a:ln>
          <a:effectLst/>
        </p:spPr>
        <p:txBody>
          <a:bodyPr/>
          <a:lstStyle/>
          <a:p>
            <a:pPr>
              <a:defRPr/>
            </a:pP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24" name="Text Placeholder 22"/>
          <p:cNvSpPr>
            <a:spLocks noGrp="1"/>
          </p:cNvSpPr>
          <p:nvPr>
            <p:ph type="body" sz="quarter" idx="12"/>
          </p:nvPr>
        </p:nvSpPr>
        <p:spPr>
          <a:xfrm>
            <a:off x="6146712" y="1702118"/>
            <a:ext cx="3378288" cy="5313362"/>
          </a:xfrm>
        </p:spPr>
        <p:txBody>
          <a:bodyPr lIns="0" rIns="0" bIns="0"/>
          <a:lstStyle>
            <a:lvl1pPr>
              <a:spcBef>
                <a:spcPts val="1800"/>
              </a:spcBef>
              <a:spcAft>
                <a:spcPts val="0"/>
              </a:spcAft>
              <a:defRPr b="0"/>
            </a:lvl1pPr>
            <a:lvl2pPr>
              <a:spcAft>
                <a:spcPts val="0"/>
              </a:spcAft>
              <a:defRPr/>
            </a:lvl2pPr>
            <a:lvl3pPr>
              <a:spcAft>
                <a:spcPts val="1800"/>
              </a:spcAft>
              <a:defRPr/>
            </a:lvl3pPr>
            <a:lvl4pPr marL="457200" indent="-173038">
              <a:spcAft>
                <a:spcPts val="1800"/>
              </a:spcAft>
              <a:defRPr/>
            </a:lvl4pPr>
            <a:lvl5pPr marL="630238" indent="-173038">
              <a:spcAft>
                <a:spcPts val="18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Chart Placeholder 21"/>
          <p:cNvSpPr>
            <a:spLocks noGrp="1"/>
          </p:cNvSpPr>
          <p:nvPr>
            <p:ph type="chart" sz="quarter" idx="13"/>
          </p:nvPr>
        </p:nvSpPr>
        <p:spPr>
          <a:xfrm>
            <a:off x="752474" y="2224088"/>
            <a:ext cx="5183441" cy="3046412"/>
          </a:xfrm>
        </p:spPr>
        <p:txBody>
          <a:bodyPr/>
          <a:lstStyle/>
          <a:p>
            <a:pPr lvl="0"/>
            <a:r>
              <a:rPr lang="en-US" noProof="0" dirty="0" smtClean="0"/>
              <a:t>Click icon to add chart</a:t>
            </a:r>
            <a:endParaRPr lang="en-US" noProof="0" dirty="0"/>
          </a:p>
        </p:txBody>
      </p:sp>
      <p:sp>
        <p:nvSpPr>
          <p:cNvPr id="10" name="Text Placeholder 8"/>
          <p:cNvSpPr>
            <a:spLocks noGrp="1"/>
          </p:cNvSpPr>
          <p:nvPr>
            <p:ph type="body" sz="quarter" idx="15"/>
          </p:nvPr>
        </p:nvSpPr>
        <p:spPr>
          <a:xfrm>
            <a:off x="751840" y="1719898"/>
            <a:ext cx="5180648" cy="365760"/>
          </a:xfrm>
        </p:spPr>
        <p:txBody>
          <a:bodyPr lIns="0" rIns="0" bIns="0"/>
          <a:lstStyle>
            <a:lvl1pPr>
              <a:lnSpc>
                <a:spcPct val="100000"/>
              </a:lnSpc>
              <a:defRPr sz="1200" b="0" cap="all" baseline="0">
                <a:latin typeface="ScalaSans-Caps" pitchFamily="2" charset="0"/>
              </a:defRPr>
            </a:lvl1pPr>
            <a:lvl2pPr>
              <a:lnSpc>
                <a:spcPct val="100000"/>
              </a:lnSpc>
              <a:buNone/>
              <a:defRPr sz="1000" i="1"/>
            </a:lvl2pPr>
          </a:lstStyle>
          <a:p>
            <a:pPr lvl="0"/>
            <a:r>
              <a:rPr lang="en-US" smtClean="0"/>
              <a:t>Click to edit Master text styles</a:t>
            </a:r>
          </a:p>
          <a:p>
            <a:pPr lvl="1"/>
            <a:r>
              <a:rPr lang="en-US" smtClean="0"/>
              <a:t>Second level</a:t>
            </a:r>
          </a:p>
        </p:txBody>
      </p:sp>
      <p:sp>
        <p:nvSpPr>
          <p:cNvPr id="12" name="Text Placeholder 11"/>
          <p:cNvSpPr>
            <a:spLocks noGrp="1"/>
          </p:cNvSpPr>
          <p:nvPr>
            <p:ph type="body" sz="quarter" idx="14"/>
          </p:nvPr>
        </p:nvSpPr>
        <p:spPr>
          <a:xfrm>
            <a:off x="711200" y="6893560"/>
            <a:ext cx="6967538" cy="304800"/>
          </a:xfrm>
        </p:spPr>
        <p:txBody>
          <a:bodyPr lIns="0" rIns="0" bIns="0" anchor="b"/>
          <a:lstStyle>
            <a:lvl1pPr>
              <a:lnSpc>
                <a:spcPct val="100000"/>
              </a:lnSpc>
              <a:tabLst>
                <a:tab pos="58738" algn="l"/>
                <a:tab pos="228600" algn="r"/>
                <a:tab pos="255588" algn="l"/>
              </a:tabLst>
              <a:defRPr sz="800" b="0" i="1"/>
            </a:lvl1pPr>
            <a:lvl2pPr>
              <a:defRPr sz="800" i="1"/>
            </a:lvl2pPr>
            <a:lvl3pPr>
              <a:defRPr sz="800" i="1"/>
            </a:lvl3pPr>
            <a:lvl4pPr>
              <a:defRPr sz="800" i="1"/>
            </a:lvl4pPr>
            <a:lvl5pPr>
              <a:defRPr sz="800" i="1"/>
            </a:lvl5pPr>
          </a:lstStyle>
          <a:p>
            <a:pPr lvl="0"/>
            <a:r>
              <a:rPr lang="en-US" smtClean="0"/>
              <a:t>Click to edit Master text styles</a:t>
            </a:r>
          </a:p>
        </p:txBody>
      </p:sp>
      <p:sp>
        <p:nvSpPr>
          <p:cNvPr id="9" name="Slide Number Placeholder 3"/>
          <p:cNvSpPr>
            <a:spLocks noGrp="1"/>
          </p:cNvSpPr>
          <p:nvPr>
            <p:ph type="sldNum" sz="quarter" idx="16"/>
          </p:nvPr>
        </p:nvSpPr>
        <p:spPr/>
        <p:txBody>
          <a:bodyPr/>
          <a:lstStyle>
            <a:lvl1pPr>
              <a:defRPr/>
            </a:lvl1pPr>
          </a:lstStyle>
          <a:p>
            <a:pPr>
              <a:defRPr/>
            </a:pPr>
            <a:fld id="{450CAE5E-A2AE-43C4-A9B0-A559D9BA56C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6B741545-BD36-4086-A645-A414267EC5B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0E3D9606-B903-41F7-904C-C4F6A1588CB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36" name="Rectangle 12"/>
          <p:cNvSpPr>
            <a:spLocks noChangeArrowheads="1"/>
          </p:cNvSpPr>
          <p:nvPr/>
        </p:nvSpPr>
        <p:spPr bwMode="auto">
          <a:xfrm>
            <a:off x="119063" y="107950"/>
            <a:ext cx="9829800" cy="566738"/>
          </a:xfrm>
          <a:prstGeom prst="rect">
            <a:avLst/>
          </a:prstGeom>
          <a:solidFill>
            <a:schemeClr val="bg2"/>
          </a:solidFill>
          <a:ln w="9525">
            <a:noFill/>
            <a:miter lim="800000"/>
            <a:headEnd/>
            <a:tailEnd/>
          </a:ln>
        </p:spPr>
        <p:txBody>
          <a:bodyPr/>
          <a:lstStyle/>
          <a:p>
            <a:pPr>
              <a:defRPr/>
            </a:pPr>
            <a:endParaRPr lang="en-US" dirty="0"/>
          </a:p>
        </p:txBody>
      </p:sp>
      <p:sp>
        <p:nvSpPr>
          <p:cNvPr id="1037" name="Rectangle 13"/>
          <p:cNvSpPr>
            <a:spLocks noChangeArrowheads="1"/>
          </p:cNvSpPr>
          <p:nvPr/>
        </p:nvSpPr>
        <p:spPr bwMode="auto">
          <a:xfrm>
            <a:off x="119063" y="674688"/>
            <a:ext cx="9829800" cy="685800"/>
          </a:xfrm>
          <a:prstGeom prst="rect">
            <a:avLst/>
          </a:prstGeom>
          <a:solidFill>
            <a:schemeClr val="accent1"/>
          </a:solidFill>
          <a:ln w="9525">
            <a:noFill/>
            <a:miter lim="800000"/>
            <a:headEnd/>
            <a:tailEnd/>
          </a:ln>
        </p:spPr>
        <p:txBody>
          <a:bodyPr/>
          <a:lstStyle/>
          <a:p>
            <a:pPr>
              <a:defRPr/>
            </a:pPr>
            <a:endParaRPr lang="en-US" dirty="0"/>
          </a:p>
        </p:txBody>
      </p:sp>
      <p:sp>
        <p:nvSpPr>
          <p:cNvPr id="1028" name="Rectangle 3"/>
          <p:cNvSpPr>
            <a:spLocks noGrp="1" noChangeArrowheads="1"/>
          </p:cNvSpPr>
          <p:nvPr>
            <p:ph type="body" idx="1"/>
          </p:nvPr>
        </p:nvSpPr>
        <p:spPr bwMode="auto">
          <a:xfrm>
            <a:off x="655638" y="1773238"/>
            <a:ext cx="9051925" cy="5068887"/>
          </a:xfrm>
          <a:prstGeom prst="rect">
            <a:avLst/>
          </a:prstGeom>
          <a:noFill/>
          <a:ln w="9525">
            <a:noFill/>
            <a:miter lim="800000"/>
            <a:headEnd/>
            <a:tailEnd/>
          </a:ln>
        </p:spPr>
        <p:txBody>
          <a:bodyPr vert="horz" wrap="square" lIns="101882" tIns="0" rIns="101882" bIns="5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0" name="Rectangle 6"/>
          <p:cNvSpPr>
            <a:spLocks noGrp="1" noChangeArrowheads="1"/>
          </p:cNvSpPr>
          <p:nvPr>
            <p:ph type="sldNum" sz="quarter" idx="4"/>
          </p:nvPr>
        </p:nvSpPr>
        <p:spPr bwMode="auto">
          <a:xfrm>
            <a:off x="9372600" y="7273925"/>
            <a:ext cx="117475" cy="122238"/>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800">
                <a:latin typeface="Times New Roman" pitchFamily="18" charset="0"/>
              </a:defRPr>
            </a:lvl1pPr>
          </a:lstStyle>
          <a:p>
            <a:pPr>
              <a:defRPr/>
            </a:pPr>
            <a:fld id="{69343C08-6C14-4706-8B75-97588E71A739}" type="slidenum">
              <a:rPr lang="en-US"/>
              <a:pPr>
                <a:defRPr/>
              </a:pPr>
              <a:t>‹#›</a:t>
            </a:fld>
            <a:endParaRPr lang="en-US" dirty="0"/>
          </a:p>
        </p:txBody>
      </p:sp>
      <p:sp>
        <p:nvSpPr>
          <p:cNvPr id="1038" name="Text Box 14"/>
          <p:cNvSpPr txBox="1">
            <a:spLocks noChangeArrowheads="1"/>
          </p:cNvSpPr>
          <p:nvPr/>
        </p:nvSpPr>
        <p:spPr bwMode="auto">
          <a:xfrm>
            <a:off x="671513" y="406400"/>
            <a:ext cx="2967037" cy="244475"/>
          </a:xfrm>
          <a:prstGeom prst="rect">
            <a:avLst/>
          </a:prstGeom>
          <a:noFill/>
          <a:ln w="9525">
            <a:noFill/>
            <a:miter lim="800000"/>
            <a:headEnd/>
            <a:tailEnd/>
          </a:ln>
          <a:effectLst/>
        </p:spPr>
        <p:txBody>
          <a:bodyPr wrap="none">
            <a:spAutoFit/>
          </a:bodyPr>
          <a:lstStyle/>
          <a:p>
            <a:pPr defTabSz="1019175">
              <a:defRPr/>
            </a:pPr>
            <a:r>
              <a:rPr lang="en-US" sz="1000" dirty="0">
                <a:latin typeface="ScalaSans-Caps" pitchFamily="2" charset="0"/>
              </a:rPr>
              <a:t>OAKTREE U.S. HIGH YIELD BOND MANAGEMENT</a:t>
            </a:r>
          </a:p>
        </p:txBody>
      </p:sp>
      <p:sp>
        <p:nvSpPr>
          <p:cNvPr id="8" name="Rectangle 12"/>
          <p:cNvSpPr>
            <a:spLocks noChangeArrowheads="1"/>
          </p:cNvSpPr>
          <p:nvPr/>
        </p:nvSpPr>
        <p:spPr bwMode="auto">
          <a:xfrm>
            <a:off x="119063" y="107950"/>
            <a:ext cx="9829800" cy="566738"/>
          </a:xfrm>
          <a:prstGeom prst="rect">
            <a:avLst/>
          </a:prstGeom>
          <a:solidFill>
            <a:schemeClr val="bg2"/>
          </a:solidFill>
          <a:ln w="9525">
            <a:noFill/>
            <a:miter lim="800000"/>
            <a:headEnd/>
            <a:tailEnd/>
          </a:ln>
        </p:spPr>
        <p:txBody>
          <a:bodyPr/>
          <a:lstStyle/>
          <a:p>
            <a:pPr>
              <a:defRPr/>
            </a:pPr>
            <a:endParaRPr lang="en-US" dirty="0"/>
          </a:p>
        </p:txBody>
      </p:sp>
      <p:sp>
        <p:nvSpPr>
          <p:cNvPr id="9" name="Rectangle 13"/>
          <p:cNvSpPr>
            <a:spLocks noChangeArrowheads="1"/>
          </p:cNvSpPr>
          <p:nvPr/>
        </p:nvSpPr>
        <p:spPr bwMode="auto">
          <a:xfrm>
            <a:off x="119063" y="674688"/>
            <a:ext cx="9829800" cy="685800"/>
          </a:xfrm>
          <a:prstGeom prst="rect">
            <a:avLst/>
          </a:prstGeom>
          <a:solidFill>
            <a:schemeClr val="tx2"/>
          </a:solidFill>
          <a:ln w="9525">
            <a:noFill/>
            <a:miter lim="800000"/>
            <a:headEnd/>
            <a:tailEnd/>
          </a:ln>
        </p:spPr>
        <p:txBody>
          <a:bodyPr/>
          <a:lstStyle/>
          <a:p>
            <a:pPr>
              <a:defRPr/>
            </a:pPr>
            <a:endParaRPr lang="en-US" dirty="0"/>
          </a:p>
        </p:txBody>
      </p:sp>
      <p:sp>
        <p:nvSpPr>
          <p:cNvPr id="10" name="Text Box 14"/>
          <p:cNvSpPr txBox="1">
            <a:spLocks noChangeArrowheads="1"/>
          </p:cNvSpPr>
          <p:nvPr/>
        </p:nvSpPr>
        <p:spPr bwMode="auto">
          <a:xfrm>
            <a:off x="671513" y="406400"/>
            <a:ext cx="6436057" cy="323165"/>
          </a:xfrm>
          <a:prstGeom prst="rect">
            <a:avLst/>
          </a:prstGeom>
          <a:noFill/>
          <a:ln w="9525">
            <a:noFill/>
            <a:miter lim="800000"/>
            <a:headEnd/>
            <a:tailEnd/>
          </a:ln>
          <a:effectLst/>
        </p:spPr>
        <p:txBody>
          <a:bodyPr wrap="none">
            <a:spAutoFit/>
          </a:bodyPr>
          <a:lstStyle/>
          <a:p>
            <a:pPr defTabSz="1019175">
              <a:defRPr/>
            </a:pPr>
            <a:r>
              <a:rPr lang="en-US" sz="1500" dirty="0" smtClean="0">
                <a:latin typeface="ScalaSans-Caps" pitchFamily="2" charset="0"/>
              </a:rPr>
              <a:t>What you need to know about Partner</a:t>
            </a:r>
            <a:r>
              <a:rPr lang="en-US" sz="1500" baseline="0" dirty="0" smtClean="0">
                <a:latin typeface="ScalaSans-Caps" pitchFamily="2" charset="0"/>
              </a:rPr>
              <a:t> Statement and </a:t>
            </a:r>
            <a:r>
              <a:rPr lang="en-US" sz="1500" dirty="0" smtClean="0">
                <a:latin typeface="ScalaSans-Caps" pitchFamily="2" charset="0"/>
              </a:rPr>
              <a:t> ILPA Statement</a:t>
            </a:r>
            <a:endParaRPr lang="en-US" sz="1500" dirty="0">
              <a:latin typeface="ScalaSans-Caps" pitchFamily="2" charset="0"/>
            </a:endParaRPr>
          </a:p>
        </p:txBody>
      </p:sp>
      <p:sp>
        <p:nvSpPr>
          <p:cNvPr id="1034" name="Rectangle 2"/>
          <p:cNvSpPr>
            <a:spLocks noGrp="1" noChangeArrowheads="1"/>
          </p:cNvSpPr>
          <p:nvPr>
            <p:ph type="title"/>
          </p:nvPr>
        </p:nvSpPr>
        <p:spPr bwMode="gray">
          <a:xfrm>
            <a:off x="644525" y="873125"/>
            <a:ext cx="9051925" cy="533400"/>
          </a:xfrm>
          <a:prstGeom prst="rect">
            <a:avLst/>
          </a:prstGeom>
          <a:noFill/>
          <a:ln w="9525">
            <a:noFill/>
            <a:miter lim="800000"/>
            <a:headEnd/>
            <a:tailEnd/>
          </a:ln>
        </p:spPr>
        <p:txBody>
          <a:bodyPr vert="horz" wrap="square" lIns="101882" tIns="50941" rIns="101882" bIns="50941"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22" r:id="rId5"/>
    <p:sldLayoutId id="2147483916" r:id="rId6"/>
    <p:sldLayoutId id="2147483923" r:id="rId7"/>
    <p:sldLayoutId id="2147483917" r:id="rId8"/>
    <p:sldLayoutId id="2147483924" r:id="rId9"/>
    <p:sldLayoutId id="2147483925" r:id="rId10"/>
    <p:sldLayoutId id="2147483926" r:id="rId11"/>
    <p:sldLayoutId id="2147483919" r:id="rId12"/>
    <p:sldLayoutId id="2147483920" r:id="rId13"/>
    <p:sldLayoutId id="2147483927" r:id="rId14"/>
    <p:sldLayoutId id="2147483921" r:id="rId15"/>
    <p:sldLayoutId id="2147483928" r:id="rId16"/>
    <p:sldLayoutId id="2147483929" r:id="rId17"/>
  </p:sldLayoutIdLst>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hf sldNum="0" hdr="0" ftr="0" dt="0"/>
  <p:txStyles>
    <p:titleStyle>
      <a:lvl1pPr algn="l" defTabSz="1019175" rtl="0" eaLnBrk="0" fontAlgn="base" hangingPunct="0">
        <a:spcBef>
          <a:spcPct val="0"/>
        </a:spcBef>
        <a:spcAft>
          <a:spcPct val="0"/>
        </a:spcAft>
        <a:defRPr sz="2200">
          <a:solidFill>
            <a:schemeClr val="bg1"/>
          </a:solidFill>
          <a:latin typeface="+mj-lt"/>
          <a:ea typeface="+mj-ea"/>
          <a:cs typeface="+mj-cs"/>
        </a:defRPr>
      </a:lvl1pPr>
      <a:lvl2pPr algn="l" defTabSz="1019175" rtl="0" eaLnBrk="0" fontAlgn="base" hangingPunct="0">
        <a:spcBef>
          <a:spcPct val="0"/>
        </a:spcBef>
        <a:spcAft>
          <a:spcPct val="0"/>
        </a:spcAft>
        <a:defRPr sz="2200">
          <a:solidFill>
            <a:schemeClr val="bg1"/>
          </a:solidFill>
          <a:latin typeface="Village-Roman" pitchFamily="2" charset="0"/>
        </a:defRPr>
      </a:lvl2pPr>
      <a:lvl3pPr algn="l" defTabSz="1019175" rtl="0" eaLnBrk="0" fontAlgn="base" hangingPunct="0">
        <a:spcBef>
          <a:spcPct val="0"/>
        </a:spcBef>
        <a:spcAft>
          <a:spcPct val="0"/>
        </a:spcAft>
        <a:defRPr sz="2200">
          <a:solidFill>
            <a:schemeClr val="bg1"/>
          </a:solidFill>
          <a:latin typeface="Village-Roman" pitchFamily="2" charset="0"/>
        </a:defRPr>
      </a:lvl3pPr>
      <a:lvl4pPr algn="l" defTabSz="1019175" rtl="0" eaLnBrk="0" fontAlgn="base" hangingPunct="0">
        <a:spcBef>
          <a:spcPct val="0"/>
        </a:spcBef>
        <a:spcAft>
          <a:spcPct val="0"/>
        </a:spcAft>
        <a:defRPr sz="2200">
          <a:solidFill>
            <a:schemeClr val="bg1"/>
          </a:solidFill>
          <a:latin typeface="Village-Roman" pitchFamily="2" charset="0"/>
        </a:defRPr>
      </a:lvl4pPr>
      <a:lvl5pPr algn="l" defTabSz="1019175" rtl="0" eaLnBrk="0" fontAlgn="base" hangingPunct="0">
        <a:spcBef>
          <a:spcPct val="0"/>
        </a:spcBef>
        <a:spcAft>
          <a:spcPct val="0"/>
        </a:spcAft>
        <a:defRPr sz="2200">
          <a:solidFill>
            <a:schemeClr val="bg1"/>
          </a:solidFill>
          <a:latin typeface="Village-Roman" pitchFamily="2" charset="0"/>
        </a:defRPr>
      </a:lvl5pPr>
      <a:lvl6pPr marL="457200" algn="l" defTabSz="1019175" rtl="0" eaLnBrk="1" fontAlgn="base" hangingPunct="1">
        <a:spcBef>
          <a:spcPct val="0"/>
        </a:spcBef>
        <a:spcAft>
          <a:spcPct val="0"/>
        </a:spcAft>
        <a:defRPr sz="2200">
          <a:solidFill>
            <a:schemeClr val="bg1"/>
          </a:solidFill>
          <a:latin typeface="Village-Roman" pitchFamily="2" charset="0"/>
        </a:defRPr>
      </a:lvl6pPr>
      <a:lvl7pPr marL="914400" algn="l" defTabSz="1019175" rtl="0" eaLnBrk="1" fontAlgn="base" hangingPunct="1">
        <a:spcBef>
          <a:spcPct val="0"/>
        </a:spcBef>
        <a:spcAft>
          <a:spcPct val="0"/>
        </a:spcAft>
        <a:defRPr sz="2200">
          <a:solidFill>
            <a:schemeClr val="bg1"/>
          </a:solidFill>
          <a:latin typeface="Village-Roman" pitchFamily="2" charset="0"/>
        </a:defRPr>
      </a:lvl7pPr>
      <a:lvl8pPr marL="1371600" algn="l" defTabSz="1019175" rtl="0" eaLnBrk="1" fontAlgn="base" hangingPunct="1">
        <a:spcBef>
          <a:spcPct val="0"/>
        </a:spcBef>
        <a:spcAft>
          <a:spcPct val="0"/>
        </a:spcAft>
        <a:defRPr sz="2200">
          <a:solidFill>
            <a:schemeClr val="bg1"/>
          </a:solidFill>
          <a:latin typeface="Village-Roman" pitchFamily="2" charset="0"/>
        </a:defRPr>
      </a:lvl8pPr>
      <a:lvl9pPr marL="1828800" algn="l" defTabSz="1019175" rtl="0" eaLnBrk="1" fontAlgn="base" hangingPunct="1">
        <a:spcBef>
          <a:spcPct val="0"/>
        </a:spcBef>
        <a:spcAft>
          <a:spcPct val="0"/>
        </a:spcAft>
        <a:defRPr sz="2200">
          <a:solidFill>
            <a:schemeClr val="bg1"/>
          </a:solidFill>
          <a:latin typeface="Village-Roman" pitchFamily="2" charset="0"/>
        </a:defRPr>
      </a:lvl9pPr>
    </p:titleStyle>
    <p:bodyStyle>
      <a:lvl1pPr marL="342900" indent="-342900" algn="l" defTabSz="1019175" rtl="0" eaLnBrk="0" fontAlgn="base" hangingPunct="0">
        <a:lnSpc>
          <a:spcPts val="1800"/>
        </a:lnSpc>
        <a:spcBef>
          <a:spcPts val="600"/>
        </a:spcBef>
        <a:spcAft>
          <a:spcPts val="1800"/>
        </a:spcAft>
        <a:defRPr sz="2400">
          <a:solidFill>
            <a:schemeClr val="tx1"/>
          </a:solidFill>
          <a:latin typeface="Village-Roman" pitchFamily="2" charset="0"/>
          <a:ea typeface="+mn-ea"/>
          <a:cs typeface="+mn-cs"/>
        </a:defRPr>
      </a:lvl1pPr>
      <a:lvl2pPr marL="114300" indent="-112713" algn="l" defTabSz="1019175" rtl="0" eaLnBrk="0" fontAlgn="base" hangingPunct="0">
        <a:lnSpc>
          <a:spcPts val="1800"/>
        </a:lnSpc>
        <a:spcBef>
          <a:spcPts val="600"/>
        </a:spcBef>
        <a:spcAft>
          <a:spcPts val="1800"/>
        </a:spcAft>
        <a:buSzPct val="110000"/>
        <a:buChar char="•"/>
        <a:defRPr sz="2400">
          <a:solidFill>
            <a:schemeClr val="tx1"/>
          </a:solidFill>
          <a:latin typeface="Village-Roman" pitchFamily="2" charset="0"/>
        </a:defRPr>
      </a:lvl2pPr>
      <a:lvl3pPr marL="284163" indent="-168275" algn="l" defTabSz="1019175" rtl="0" eaLnBrk="0" fontAlgn="base" hangingPunct="0">
        <a:lnSpc>
          <a:spcPts val="1800"/>
        </a:lnSpc>
        <a:spcBef>
          <a:spcPct val="0"/>
        </a:spcBef>
        <a:spcAft>
          <a:spcPts val="600"/>
        </a:spcAft>
        <a:buSzPct val="90000"/>
        <a:buFont typeface="Times New Roman" pitchFamily="18" charset="0"/>
        <a:buChar char="–"/>
        <a:defRPr sz="2400">
          <a:solidFill>
            <a:schemeClr val="tx1"/>
          </a:solidFill>
          <a:latin typeface="Village-Roman" pitchFamily="2" charset="0"/>
        </a:defRPr>
      </a:lvl3pPr>
      <a:lvl4pPr marL="1782763"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4pPr>
      <a:lvl5pPr marL="2292350" indent="-254000" algn="l" defTabSz="1019175" rtl="0" eaLnBrk="0" fontAlgn="base" hangingPunct="0">
        <a:lnSpc>
          <a:spcPts val="1800"/>
        </a:lnSpc>
        <a:spcBef>
          <a:spcPct val="0"/>
        </a:spcBef>
        <a:spcAft>
          <a:spcPts val="600"/>
        </a:spcAft>
        <a:buSzPct val="90000"/>
        <a:buChar char="»"/>
        <a:defRPr sz="2400">
          <a:solidFill>
            <a:schemeClr val="tx1"/>
          </a:solidFill>
          <a:latin typeface="Village-Roman" pitchFamily="2" charset="0"/>
        </a:defRPr>
      </a:lvl5pPr>
      <a:lvl6pPr marL="27495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6pPr>
      <a:lvl7pPr marL="32067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7pPr>
      <a:lvl8pPr marL="36639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8pPr>
      <a:lvl9pPr marL="4121150" indent="-254000" algn="l" defTabSz="1019175" rtl="0" eaLnBrk="1" fontAlgn="base" hangingPunct="1">
        <a:lnSpc>
          <a:spcPts val="1800"/>
        </a:lnSpc>
        <a:spcBef>
          <a:spcPct val="0"/>
        </a:spcBef>
        <a:spcAft>
          <a:spcPct val="0"/>
        </a:spcAft>
        <a:buSzPct val="9000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5"/>
          <p:cNvGrpSpPr>
            <a:grpSpLocks noChangeAspect="1"/>
          </p:cNvGrpSpPr>
          <p:nvPr/>
        </p:nvGrpSpPr>
        <p:grpSpPr bwMode="auto">
          <a:xfrm>
            <a:off x="7442200" y="830263"/>
            <a:ext cx="2052638" cy="542925"/>
            <a:chOff x="11721" y="1308"/>
            <a:chExt cx="3232" cy="854"/>
          </a:xfrm>
        </p:grpSpPr>
        <p:sp>
          <p:nvSpPr>
            <p:cNvPr id="10248" name="AutoShape 6"/>
            <p:cNvSpPr>
              <a:spLocks noChangeAspect="1" noChangeArrowheads="1"/>
            </p:cNvSpPr>
            <p:nvPr/>
          </p:nvSpPr>
          <p:spPr bwMode="auto">
            <a:xfrm>
              <a:off x="11721" y="1308"/>
              <a:ext cx="3232" cy="854"/>
            </a:xfrm>
            <a:prstGeom prst="rect">
              <a:avLst/>
            </a:prstGeom>
            <a:noFill/>
            <a:ln w="9525">
              <a:noFill/>
              <a:miter lim="800000"/>
              <a:headEnd/>
              <a:tailEnd/>
            </a:ln>
          </p:spPr>
          <p:txBody>
            <a:bodyPr/>
            <a:lstStyle/>
            <a:p>
              <a:endParaRPr lang="en-US" dirty="0"/>
            </a:p>
          </p:txBody>
        </p:sp>
        <p:sp>
          <p:nvSpPr>
            <p:cNvPr id="10249" name="Freeform 7"/>
            <p:cNvSpPr>
              <a:spLocks noEditPoints="1"/>
            </p:cNvSpPr>
            <p:nvPr/>
          </p:nvSpPr>
          <p:spPr bwMode="auto">
            <a:xfrm>
              <a:off x="11723" y="1308"/>
              <a:ext cx="1075" cy="854"/>
            </a:xfrm>
            <a:custGeom>
              <a:avLst/>
              <a:gdLst>
                <a:gd name="T0" fmla="*/ 72533 w 463"/>
                <a:gd name="T1" fmla="*/ 28437 h 369"/>
                <a:gd name="T2" fmla="*/ 40281 w 463"/>
                <a:gd name="T3" fmla="*/ 39508 h 369"/>
                <a:gd name="T4" fmla="*/ 42431 w 463"/>
                <a:gd name="T5" fmla="*/ 36123 h 369"/>
                <a:gd name="T6" fmla="*/ 39817 w 463"/>
                <a:gd name="T7" fmla="*/ 39159 h 369"/>
                <a:gd name="T8" fmla="*/ 45273 w 463"/>
                <a:gd name="T9" fmla="*/ 39969 h 369"/>
                <a:gd name="T10" fmla="*/ 42921 w 463"/>
                <a:gd name="T11" fmla="*/ 39159 h 369"/>
                <a:gd name="T12" fmla="*/ 38851 w 463"/>
                <a:gd name="T13" fmla="*/ 37328 h 369"/>
                <a:gd name="T14" fmla="*/ 41240 w 463"/>
                <a:gd name="T15" fmla="*/ 35319 h 369"/>
                <a:gd name="T16" fmla="*/ 34005 w 463"/>
                <a:gd name="T17" fmla="*/ 36470 h 369"/>
                <a:gd name="T18" fmla="*/ 32252 w 463"/>
                <a:gd name="T19" fmla="*/ 39048 h 369"/>
                <a:gd name="T20" fmla="*/ 32933 w 463"/>
                <a:gd name="T21" fmla="*/ 34709 h 369"/>
                <a:gd name="T22" fmla="*/ 29503 w 463"/>
                <a:gd name="T23" fmla="*/ 39508 h 369"/>
                <a:gd name="T24" fmla="*/ 28540 w 463"/>
                <a:gd name="T25" fmla="*/ 38442 h 369"/>
                <a:gd name="T26" fmla="*/ 30367 w 463"/>
                <a:gd name="T27" fmla="*/ 38094 h 369"/>
                <a:gd name="T28" fmla="*/ 31995 w 463"/>
                <a:gd name="T29" fmla="*/ 39309 h 369"/>
                <a:gd name="T30" fmla="*/ 36648 w 463"/>
                <a:gd name="T31" fmla="*/ 50985 h 369"/>
                <a:gd name="T32" fmla="*/ 39817 w 463"/>
                <a:gd name="T33" fmla="*/ 49347 h 369"/>
                <a:gd name="T34" fmla="*/ 43246 w 463"/>
                <a:gd name="T35" fmla="*/ 41034 h 369"/>
                <a:gd name="T36" fmla="*/ 48589 w 463"/>
                <a:gd name="T37" fmla="*/ 42892 h 369"/>
                <a:gd name="T38" fmla="*/ 52770 w 463"/>
                <a:gd name="T39" fmla="*/ 43809 h 369"/>
                <a:gd name="T40" fmla="*/ 57014 w 463"/>
                <a:gd name="T41" fmla="*/ 41367 h 369"/>
                <a:gd name="T42" fmla="*/ 59364 w 463"/>
                <a:gd name="T43" fmla="*/ 37784 h 369"/>
                <a:gd name="T44" fmla="*/ 59715 w 463"/>
                <a:gd name="T45" fmla="*/ 34398 h 369"/>
                <a:gd name="T46" fmla="*/ 60657 w 463"/>
                <a:gd name="T47" fmla="*/ 30274 h 369"/>
                <a:gd name="T48" fmla="*/ 61521 w 463"/>
                <a:gd name="T49" fmla="*/ 26428 h 369"/>
                <a:gd name="T50" fmla="*/ 59515 w 463"/>
                <a:gd name="T51" fmla="*/ 23840 h 369"/>
                <a:gd name="T52" fmla="*/ 55600 w 463"/>
                <a:gd name="T53" fmla="*/ 21521 h 369"/>
                <a:gd name="T54" fmla="*/ 53708 w 463"/>
                <a:gd name="T55" fmla="*/ 17531 h 369"/>
                <a:gd name="T56" fmla="*/ 51208 w 463"/>
                <a:gd name="T57" fmla="*/ 16129 h 369"/>
                <a:gd name="T58" fmla="*/ 50479 w 463"/>
                <a:gd name="T59" fmla="*/ 12421 h 369"/>
                <a:gd name="T60" fmla="*/ 47024 w 463"/>
                <a:gd name="T61" fmla="*/ 9695 h 369"/>
                <a:gd name="T62" fmla="*/ 43859 w 463"/>
                <a:gd name="T63" fmla="*/ 7225 h 369"/>
                <a:gd name="T64" fmla="*/ 39951 w 463"/>
                <a:gd name="T65" fmla="*/ 6309 h 369"/>
                <a:gd name="T66" fmla="*/ 39466 w 463"/>
                <a:gd name="T67" fmla="*/ 7971 h 369"/>
                <a:gd name="T68" fmla="*/ 35575 w 463"/>
                <a:gd name="T69" fmla="*/ 6422 h 369"/>
                <a:gd name="T70" fmla="*/ 31040 w 463"/>
                <a:gd name="T71" fmla="*/ 5848 h 369"/>
                <a:gd name="T72" fmla="*/ 28797 w 463"/>
                <a:gd name="T73" fmla="*/ 8887 h 369"/>
                <a:gd name="T74" fmla="*/ 25833 w 463"/>
                <a:gd name="T75" fmla="*/ 7836 h 369"/>
                <a:gd name="T76" fmla="*/ 22403 w 463"/>
                <a:gd name="T77" fmla="*/ 10762 h 369"/>
                <a:gd name="T78" fmla="*/ 18835 w 463"/>
                <a:gd name="T79" fmla="*/ 13995 h 369"/>
                <a:gd name="T80" fmla="*/ 18835 w 463"/>
                <a:gd name="T81" fmla="*/ 18249 h 369"/>
                <a:gd name="T82" fmla="*/ 16473 w 463"/>
                <a:gd name="T83" fmla="*/ 20568 h 369"/>
                <a:gd name="T84" fmla="*/ 12707 w 463"/>
                <a:gd name="T85" fmla="*/ 23183 h 369"/>
                <a:gd name="T86" fmla="*/ 10314 w 463"/>
                <a:gd name="T87" fmla="*/ 28143 h 369"/>
                <a:gd name="T88" fmla="*/ 11590 w 463"/>
                <a:gd name="T89" fmla="*/ 33331 h 369"/>
                <a:gd name="T90" fmla="*/ 11741 w 463"/>
                <a:gd name="T91" fmla="*/ 37784 h 369"/>
                <a:gd name="T92" fmla="*/ 13169 w 463"/>
                <a:gd name="T93" fmla="*/ 41827 h 369"/>
                <a:gd name="T94" fmla="*/ 17671 w 463"/>
                <a:gd name="T95" fmla="*/ 44415 h 369"/>
                <a:gd name="T96" fmla="*/ 21591 w 463"/>
                <a:gd name="T97" fmla="*/ 43038 h 369"/>
                <a:gd name="T98" fmla="*/ 24621 w 463"/>
                <a:gd name="T99" fmla="*/ 43809 h 369"/>
                <a:gd name="T100" fmla="*/ 28210 w 463"/>
                <a:gd name="T101" fmla="*/ 43959 h 369"/>
                <a:gd name="T102" fmla="*/ 30829 w 463"/>
                <a:gd name="T103" fmla="*/ 40573 h 369"/>
                <a:gd name="T104" fmla="*/ 34258 w 463"/>
                <a:gd name="T105" fmla="*/ 49203 h 369"/>
                <a:gd name="T106" fmla="*/ 36648 w 463"/>
                <a:gd name="T107" fmla="*/ 50985 h 369"/>
                <a:gd name="T108" fmla="*/ 40075 w 463"/>
                <a:gd name="T109" fmla="*/ 33942 h 369"/>
                <a:gd name="T110" fmla="*/ 38651 w 463"/>
                <a:gd name="T111" fmla="*/ 34709 h 369"/>
                <a:gd name="T112" fmla="*/ 36648 w 463"/>
                <a:gd name="T113" fmla="*/ 33331 h 369"/>
                <a:gd name="T114" fmla="*/ 35886 w 463"/>
                <a:gd name="T115" fmla="*/ 35519 h 369"/>
                <a:gd name="T116" fmla="*/ 37460 w 463"/>
                <a:gd name="T117" fmla="*/ 36470 h 369"/>
                <a:gd name="T118" fmla="*/ 36497 w 463"/>
                <a:gd name="T119" fmla="*/ 38245 h 369"/>
                <a:gd name="T120" fmla="*/ 31180 w 463"/>
                <a:gd name="T121" fmla="*/ 35775 h 369"/>
                <a:gd name="T122" fmla="*/ 28691 w 463"/>
                <a:gd name="T123" fmla="*/ 34595 h 36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63"/>
                <a:gd name="T187" fmla="*/ 0 h 369"/>
                <a:gd name="T188" fmla="*/ 463 w 463"/>
                <a:gd name="T189" fmla="*/ 369 h 36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63" h="369">
                  <a:moveTo>
                    <a:pt x="0" y="185"/>
                  </a:moveTo>
                  <a:cubicBezTo>
                    <a:pt x="0" y="83"/>
                    <a:pt x="104" y="0"/>
                    <a:pt x="232" y="0"/>
                  </a:cubicBezTo>
                  <a:cubicBezTo>
                    <a:pt x="360" y="0"/>
                    <a:pt x="463" y="83"/>
                    <a:pt x="463" y="185"/>
                  </a:cubicBezTo>
                  <a:cubicBezTo>
                    <a:pt x="463" y="287"/>
                    <a:pt x="360" y="369"/>
                    <a:pt x="232" y="369"/>
                  </a:cubicBezTo>
                  <a:cubicBezTo>
                    <a:pt x="104" y="369"/>
                    <a:pt x="0" y="287"/>
                    <a:pt x="0" y="185"/>
                  </a:cubicBezTo>
                  <a:close/>
                  <a:moveTo>
                    <a:pt x="257" y="257"/>
                  </a:moveTo>
                  <a:cubicBezTo>
                    <a:pt x="262" y="253"/>
                    <a:pt x="271" y="250"/>
                    <a:pt x="274" y="250"/>
                  </a:cubicBezTo>
                  <a:cubicBezTo>
                    <a:pt x="277" y="250"/>
                    <a:pt x="289" y="243"/>
                    <a:pt x="278" y="242"/>
                  </a:cubicBezTo>
                  <a:cubicBezTo>
                    <a:pt x="274" y="242"/>
                    <a:pt x="275" y="235"/>
                    <a:pt x="271" y="235"/>
                  </a:cubicBezTo>
                  <a:cubicBezTo>
                    <a:pt x="267" y="235"/>
                    <a:pt x="267" y="239"/>
                    <a:pt x="264" y="242"/>
                  </a:cubicBezTo>
                  <a:cubicBezTo>
                    <a:pt x="261" y="244"/>
                    <a:pt x="259" y="245"/>
                    <a:pt x="256" y="248"/>
                  </a:cubicBezTo>
                  <a:cubicBezTo>
                    <a:pt x="254" y="250"/>
                    <a:pt x="254" y="253"/>
                    <a:pt x="254" y="255"/>
                  </a:cubicBezTo>
                  <a:cubicBezTo>
                    <a:pt x="256" y="258"/>
                    <a:pt x="256" y="254"/>
                    <a:pt x="257" y="257"/>
                  </a:cubicBezTo>
                  <a:close/>
                  <a:moveTo>
                    <a:pt x="274" y="255"/>
                  </a:moveTo>
                  <a:cubicBezTo>
                    <a:pt x="283" y="256"/>
                    <a:pt x="284" y="261"/>
                    <a:pt x="289" y="260"/>
                  </a:cubicBezTo>
                  <a:cubicBezTo>
                    <a:pt x="293" y="259"/>
                    <a:pt x="303" y="255"/>
                    <a:pt x="298" y="255"/>
                  </a:cubicBezTo>
                  <a:cubicBezTo>
                    <a:pt x="290" y="256"/>
                    <a:pt x="284" y="248"/>
                    <a:pt x="284" y="248"/>
                  </a:cubicBezTo>
                  <a:cubicBezTo>
                    <a:pt x="280" y="254"/>
                    <a:pt x="274" y="255"/>
                    <a:pt x="274" y="255"/>
                  </a:cubicBezTo>
                  <a:close/>
                  <a:moveTo>
                    <a:pt x="255" y="231"/>
                  </a:moveTo>
                  <a:cubicBezTo>
                    <a:pt x="254" y="232"/>
                    <a:pt x="253" y="232"/>
                    <a:pt x="252" y="235"/>
                  </a:cubicBezTo>
                  <a:cubicBezTo>
                    <a:pt x="250" y="238"/>
                    <a:pt x="248" y="243"/>
                    <a:pt x="248" y="243"/>
                  </a:cubicBezTo>
                  <a:cubicBezTo>
                    <a:pt x="248" y="243"/>
                    <a:pt x="254" y="241"/>
                    <a:pt x="256" y="239"/>
                  </a:cubicBezTo>
                  <a:cubicBezTo>
                    <a:pt x="257" y="238"/>
                    <a:pt x="260" y="235"/>
                    <a:pt x="262" y="235"/>
                  </a:cubicBezTo>
                  <a:cubicBezTo>
                    <a:pt x="264" y="234"/>
                    <a:pt x="265" y="231"/>
                    <a:pt x="263" y="230"/>
                  </a:cubicBezTo>
                  <a:cubicBezTo>
                    <a:pt x="261" y="229"/>
                    <a:pt x="261" y="232"/>
                    <a:pt x="259" y="232"/>
                  </a:cubicBezTo>
                  <a:cubicBezTo>
                    <a:pt x="258" y="231"/>
                    <a:pt x="256" y="230"/>
                    <a:pt x="255" y="231"/>
                  </a:cubicBezTo>
                  <a:close/>
                  <a:moveTo>
                    <a:pt x="217" y="237"/>
                  </a:moveTo>
                  <a:cubicBezTo>
                    <a:pt x="219" y="244"/>
                    <a:pt x="219" y="244"/>
                    <a:pt x="219" y="244"/>
                  </a:cubicBezTo>
                  <a:cubicBezTo>
                    <a:pt x="220" y="247"/>
                    <a:pt x="221" y="250"/>
                    <a:pt x="217" y="253"/>
                  </a:cubicBezTo>
                  <a:cubicBezTo>
                    <a:pt x="214" y="256"/>
                    <a:pt x="210" y="256"/>
                    <a:pt x="206" y="254"/>
                  </a:cubicBezTo>
                  <a:cubicBezTo>
                    <a:pt x="201" y="250"/>
                    <a:pt x="204" y="243"/>
                    <a:pt x="208" y="237"/>
                  </a:cubicBezTo>
                  <a:cubicBezTo>
                    <a:pt x="208" y="237"/>
                    <a:pt x="205" y="232"/>
                    <a:pt x="206" y="230"/>
                  </a:cubicBezTo>
                  <a:cubicBezTo>
                    <a:pt x="206" y="229"/>
                    <a:pt x="208" y="223"/>
                    <a:pt x="210" y="226"/>
                  </a:cubicBezTo>
                  <a:cubicBezTo>
                    <a:pt x="212" y="230"/>
                    <a:pt x="215" y="232"/>
                    <a:pt x="217" y="237"/>
                  </a:cubicBezTo>
                  <a:close/>
                  <a:moveTo>
                    <a:pt x="196" y="256"/>
                  </a:moveTo>
                  <a:cubicBezTo>
                    <a:pt x="195" y="255"/>
                    <a:pt x="192" y="258"/>
                    <a:pt x="188" y="257"/>
                  </a:cubicBezTo>
                  <a:cubicBezTo>
                    <a:pt x="184" y="256"/>
                    <a:pt x="183" y="255"/>
                    <a:pt x="181" y="257"/>
                  </a:cubicBezTo>
                  <a:cubicBezTo>
                    <a:pt x="178" y="262"/>
                    <a:pt x="176" y="258"/>
                    <a:pt x="174" y="257"/>
                  </a:cubicBezTo>
                  <a:cubicBezTo>
                    <a:pt x="172" y="255"/>
                    <a:pt x="177" y="252"/>
                    <a:pt x="182" y="250"/>
                  </a:cubicBezTo>
                  <a:cubicBezTo>
                    <a:pt x="185" y="248"/>
                    <a:pt x="183" y="241"/>
                    <a:pt x="187" y="241"/>
                  </a:cubicBezTo>
                  <a:cubicBezTo>
                    <a:pt x="189" y="241"/>
                    <a:pt x="189" y="245"/>
                    <a:pt x="192" y="244"/>
                  </a:cubicBezTo>
                  <a:cubicBezTo>
                    <a:pt x="195" y="242"/>
                    <a:pt x="194" y="248"/>
                    <a:pt x="194" y="248"/>
                  </a:cubicBezTo>
                  <a:cubicBezTo>
                    <a:pt x="195" y="249"/>
                    <a:pt x="195" y="249"/>
                    <a:pt x="195" y="249"/>
                  </a:cubicBezTo>
                  <a:cubicBezTo>
                    <a:pt x="196" y="249"/>
                    <a:pt x="197" y="248"/>
                    <a:pt x="198" y="249"/>
                  </a:cubicBezTo>
                  <a:cubicBezTo>
                    <a:pt x="200" y="250"/>
                    <a:pt x="201" y="254"/>
                    <a:pt x="204" y="256"/>
                  </a:cubicBezTo>
                  <a:cubicBezTo>
                    <a:pt x="205" y="257"/>
                    <a:pt x="206" y="257"/>
                    <a:pt x="207" y="258"/>
                  </a:cubicBezTo>
                  <a:cubicBezTo>
                    <a:pt x="208" y="258"/>
                    <a:pt x="201" y="258"/>
                    <a:pt x="196" y="256"/>
                  </a:cubicBezTo>
                  <a:close/>
                  <a:moveTo>
                    <a:pt x="234" y="332"/>
                  </a:moveTo>
                  <a:cubicBezTo>
                    <a:pt x="241" y="331"/>
                    <a:pt x="252" y="337"/>
                    <a:pt x="263" y="336"/>
                  </a:cubicBezTo>
                  <a:cubicBezTo>
                    <a:pt x="274" y="335"/>
                    <a:pt x="270" y="332"/>
                    <a:pt x="270" y="332"/>
                  </a:cubicBezTo>
                  <a:cubicBezTo>
                    <a:pt x="270" y="332"/>
                    <a:pt x="260" y="331"/>
                    <a:pt x="254" y="321"/>
                  </a:cubicBezTo>
                  <a:cubicBezTo>
                    <a:pt x="248" y="311"/>
                    <a:pt x="249" y="281"/>
                    <a:pt x="251" y="275"/>
                  </a:cubicBezTo>
                  <a:cubicBezTo>
                    <a:pt x="254" y="269"/>
                    <a:pt x="262" y="265"/>
                    <a:pt x="262" y="265"/>
                  </a:cubicBezTo>
                  <a:cubicBezTo>
                    <a:pt x="262" y="265"/>
                    <a:pt x="273" y="268"/>
                    <a:pt x="276" y="267"/>
                  </a:cubicBezTo>
                  <a:cubicBezTo>
                    <a:pt x="288" y="270"/>
                    <a:pt x="288" y="270"/>
                    <a:pt x="288" y="270"/>
                  </a:cubicBezTo>
                  <a:cubicBezTo>
                    <a:pt x="288" y="270"/>
                    <a:pt x="288" y="275"/>
                    <a:pt x="292" y="277"/>
                  </a:cubicBezTo>
                  <a:cubicBezTo>
                    <a:pt x="296" y="279"/>
                    <a:pt x="304" y="280"/>
                    <a:pt x="310" y="279"/>
                  </a:cubicBezTo>
                  <a:cubicBezTo>
                    <a:pt x="315" y="277"/>
                    <a:pt x="312" y="272"/>
                    <a:pt x="317" y="272"/>
                  </a:cubicBezTo>
                  <a:cubicBezTo>
                    <a:pt x="321" y="272"/>
                    <a:pt x="324" y="279"/>
                    <a:pt x="328" y="282"/>
                  </a:cubicBezTo>
                  <a:cubicBezTo>
                    <a:pt x="333" y="285"/>
                    <a:pt x="332" y="281"/>
                    <a:pt x="337" y="285"/>
                  </a:cubicBezTo>
                  <a:cubicBezTo>
                    <a:pt x="342" y="288"/>
                    <a:pt x="348" y="291"/>
                    <a:pt x="352" y="287"/>
                  </a:cubicBezTo>
                  <a:cubicBezTo>
                    <a:pt x="356" y="284"/>
                    <a:pt x="355" y="282"/>
                    <a:pt x="356" y="279"/>
                  </a:cubicBezTo>
                  <a:cubicBezTo>
                    <a:pt x="358" y="275"/>
                    <a:pt x="364" y="272"/>
                    <a:pt x="364" y="269"/>
                  </a:cubicBezTo>
                  <a:cubicBezTo>
                    <a:pt x="363" y="265"/>
                    <a:pt x="359" y="263"/>
                    <a:pt x="361" y="258"/>
                  </a:cubicBezTo>
                  <a:cubicBezTo>
                    <a:pt x="363" y="254"/>
                    <a:pt x="367" y="248"/>
                    <a:pt x="367" y="248"/>
                  </a:cubicBezTo>
                  <a:cubicBezTo>
                    <a:pt x="367" y="248"/>
                    <a:pt x="375" y="248"/>
                    <a:pt x="379" y="246"/>
                  </a:cubicBezTo>
                  <a:cubicBezTo>
                    <a:pt x="382" y="244"/>
                    <a:pt x="385" y="245"/>
                    <a:pt x="381" y="241"/>
                  </a:cubicBezTo>
                  <a:cubicBezTo>
                    <a:pt x="378" y="236"/>
                    <a:pt x="376" y="232"/>
                    <a:pt x="376" y="232"/>
                  </a:cubicBezTo>
                  <a:cubicBezTo>
                    <a:pt x="376" y="232"/>
                    <a:pt x="382" y="227"/>
                    <a:pt x="381" y="224"/>
                  </a:cubicBezTo>
                  <a:cubicBezTo>
                    <a:pt x="380" y="220"/>
                    <a:pt x="381" y="221"/>
                    <a:pt x="385" y="218"/>
                  </a:cubicBezTo>
                  <a:cubicBezTo>
                    <a:pt x="388" y="214"/>
                    <a:pt x="384" y="212"/>
                    <a:pt x="384" y="207"/>
                  </a:cubicBezTo>
                  <a:cubicBezTo>
                    <a:pt x="384" y="202"/>
                    <a:pt x="385" y="199"/>
                    <a:pt x="387" y="197"/>
                  </a:cubicBezTo>
                  <a:cubicBezTo>
                    <a:pt x="390" y="195"/>
                    <a:pt x="388" y="192"/>
                    <a:pt x="394" y="191"/>
                  </a:cubicBezTo>
                  <a:cubicBezTo>
                    <a:pt x="399" y="190"/>
                    <a:pt x="398" y="187"/>
                    <a:pt x="400" y="184"/>
                  </a:cubicBezTo>
                  <a:cubicBezTo>
                    <a:pt x="402" y="180"/>
                    <a:pt x="397" y="175"/>
                    <a:pt x="393" y="172"/>
                  </a:cubicBezTo>
                  <a:cubicBezTo>
                    <a:pt x="388" y="170"/>
                    <a:pt x="393" y="166"/>
                    <a:pt x="387" y="165"/>
                  </a:cubicBezTo>
                  <a:cubicBezTo>
                    <a:pt x="380" y="165"/>
                    <a:pt x="379" y="171"/>
                    <a:pt x="379" y="165"/>
                  </a:cubicBezTo>
                  <a:cubicBezTo>
                    <a:pt x="379" y="160"/>
                    <a:pt x="380" y="155"/>
                    <a:pt x="380" y="155"/>
                  </a:cubicBezTo>
                  <a:cubicBezTo>
                    <a:pt x="380" y="155"/>
                    <a:pt x="381" y="153"/>
                    <a:pt x="376" y="149"/>
                  </a:cubicBezTo>
                  <a:cubicBezTo>
                    <a:pt x="371" y="144"/>
                    <a:pt x="372" y="143"/>
                    <a:pt x="367" y="143"/>
                  </a:cubicBezTo>
                  <a:cubicBezTo>
                    <a:pt x="363" y="143"/>
                    <a:pt x="357" y="144"/>
                    <a:pt x="355" y="140"/>
                  </a:cubicBezTo>
                  <a:cubicBezTo>
                    <a:pt x="352" y="135"/>
                    <a:pt x="360" y="136"/>
                    <a:pt x="356" y="132"/>
                  </a:cubicBezTo>
                  <a:cubicBezTo>
                    <a:pt x="353" y="127"/>
                    <a:pt x="350" y="128"/>
                    <a:pt x="348" y="124"/>
                  </a:cubicBezTo>
                  <a:cubicBezTo>
                    <a:pt x="345" y="119"/>
                    <a:pt x="348" y="116"/>
                    <a:pt x="343" y="114"/>
                  </a:cubicBezTo>
                  <a:cubicBezTo>
                    <a:pt x="339" y="112"/>
                    <a:pt x="339" y="112"/>
                    <a:pt x="333" y="114"/>
                  </a:cubicBezTo>
                  <a:cubicBezTo>
                    <a:pt x="326" y="116"/>
                    <a:pt x="324" y="118"/>
                    <a:pt x="325" y="113"/>
                  </a:cubicBezTo>
                  <a:cubicBezTo>
                    <a:pt x="326" y="109"/>
                    <a:pt x="327" y="110"/>
                    <a:pt x="327" y="105"/>
                  </a:cubicBezTo>
                  <a:cubicBezTo>
                    <a:pt x="327" y="101"/>
                    <a:pt x="331" y="100"/>
                    <a:pt x="329" y="95"/>
                  </a:cubicBezTo>
                  <a:cubicBezTo>
                    <a:pt x="327" y="89"/>
                    <a:pt x="326" y="89"/>
                    <a:pt x="326" y="85"/>
                  </a:cubicBezTo>
                  <a:cubicBezTo>
                    <a:pt x="326" y="81"/>
                    <a:pt x="325" y="84"/>
                    <a:pt x="322" y="81"/>
                  </a:cubicBezTo>
                  <a:cubicBezTo>
                    <a:pt x="319" y="77"/>
                    <a:pt x="324" y="74"/>
                    <a:pt x="318" y="73"/>
                  </a:cubicBezTo>
                  <a:cubicBezTo>
                    <a:pt x="313" y="71"/>
                    <a:pt x="307" y="74"/>
                    <a:pt x="305" y="71"/>
                  </a:cubicBezTo>
                  <a:cubicBezTo>
                    <a:pt x="303" y="67"/>
                    <a:pt x="303" y="66"/>
                    <a:pt x="300" y="63"/>
                  </a:cubicBezTo>
                  <a:cubicBezTo>
                    <a:pt x="296" y="60"/>
                    <a:pt x="295" y="63"/>
                    <a:pt x="291" y="58"/>
                  </a:cubicBezTo>
                  <a:cubicBezTo>
                    <a:pt x="288" y="54"/>
                    <a:pt x="286" y="57"/>
                    <a:pt x="283" y="53"/>
                  </a:cubicBezTo>
                  <a:cubicBezTo>
                    <a:pt x="280" y="50"/>
                    <a:pt x="284" y="51"/>
                    <a:pt x="280" y="47"/>
                  </a:cubicBezTo>
                  <a:cubicBezTo>
                    <a:pt x="277" y="43"/>
                    <a:pt x="275" y="44"/>
                    <a:pt x="271" y="42"/>
                  </a:cubicBezTo>
                  <a:cubicBezTo>
                    <a:pt x="266" y="39"/>
                    <a:pt x="266" y="35"/>
                    <a:pt x="261" y="36"/>
                  </a:cubicBezTo>
                  <a:cubicBezTo>
                    <a:pt x="256" y="36"/>
                    <a:pt x="255" y="36"/>
                    <a:pt x="255" y="41"/>
                  </a:cubicBezTo>
                  <a:cubicBezTo>
                    <a:pt x="255" y="45"/>
                    <a:pt x="250" y="48"/>
                    <a:pt x="256" y="50"/>
                  </a:cubicBezTo>
                  <a:cubicBezTo>
                    <a:pt x="261" y="51"/>
                    <a:pt x="265" y="55"/>
                    <a:pt x="260" y="55"/>
                  </a:cubicBezTo>
                  <a:cubicBezTo>
                    <a:pt x="256" y="55"/>
                    <a:pt x="256" y="54"/>
                    <a:pt x="252" y="52"/>
                  </a:cubicBezTo>
                  <a:cubicBezTo>
                    <a:pt x="249" y="51"/>
                    <a:pt x="246" y="48"/>
                    <a:pt x="242" y="46"/>
                  </a:cubicBezTo>
                  <a:cubicBezTo>
                    <a:pt x="237" y="44"/>
                    <a:pt x="240" y="51"/>
                    <a:pt x="234" y="49"/>
                  </a:cubicBezTo>
                  <a:cubicBezTo>
                    <a:pt x="227" y="46"/>
                    <a:pt x="231" y="45"/>
                    <a:pt x="227" y="42"/>
                  </a:cubicBezTo>
                  <a:cubicBezTo>
                    <a:pt x="222" y="38"/>
                    <a:pt x="223" y="37"/>
                    <a:pt x="218" y="36"/>
                  </a:cubicBezTo>
                  <a:cubicBezTo>
                    <a:pt x="212" y="34"/>
                    <a:pt x="212" y="32"/>
                    <a:pt x="207" y="35"/>
                  </a:cubicBezTo>
                  <a:cubicBezTo>
                    <a:pt x="202" y="37"/>
                    <a:pt x="204" y="36"/>
                    <a:pt x="198" y="38"/>
                  </a:cubicBezTo>
                  <a:cubicBezTo>
                    <a:pt x="192" y="40"/>
                    <a:pt x="189" y="39"/>
                    <a:pt x="191" y="43"/>
                  </a:cubicBezTo>
                  <a:cubicBezTo>
                    <a:pt x="193" y="48"/>
                    <a:pt x="194" y="50"/>
                    <a:pt x="189" y="52"/>
                  </a:cubicBezTo>
                  <a:cubicBezTo>
                    <a:pt x="185" y="55"/>
                    <a:pt x="188" y="60"/>
                    <a:pt x="184" y="58"/>
                  </a:cubicBezTo>
                  <a:cubicBezTo>
                    <a:pt x="181" y="57"/>
                    <a:pt x="178" y="59"/>
                    <a:pt x="176" y="54"/>
                  </a:cubicBezTo>
                  <a:cubicBezTo>
                    <a:pt x="174" y="49"/>
                    <a:pt x="178" y="48"/>
                    <a:pt x="175" y="46"/>
                  </a:cubicBezTo>
                  <a:cubicBezTo>
                    <a:pt x="172" y="43"/>
                    <a:pt x="171" y="51"/>
                    <a:pt x="165" y="51"/>
                  </a:cubicBezTo>
                  <a:cubicBezTo>
                    <a:pt x="159" y="52"/>
                    <a:pt x="162" y="53"/>
                    <a:pt x="159" y="57"/>
                  </a:cubicBezTo>
                  <a:cubicBezTo>
                    <a:pt x="155" y="60"/>
                    <a:pt x="167" y="61"/>
                    <a:pt x="157" y="66"/>
                  </a:cubicBezTo>
                  <a:cubicBezTo>
                    <a:pt x="146" y="70"/>
                    <a:pt x="147" y="66"/>
                    <a:pt x="143" y="70"/>
                  </a:cubicBezTo>
                  <a:cubicBezTo>
                    <a:pt x="140" y="74"/>
                    <a:pt x="142" y="75"/>
                    <a:pt x="136" y="77"/>
                  </a:cubicBezTo>
                  <a:cubicBezTo>
                    <a:pt x="131" y="79"/>
                    <a:pt x="133" y="76"/>
                    <a:pt x="128" y="81"/>
                  </a:cubicBezTo>
                  <a:cubicBezTo>
                    <a:pt x="122" y="87"/>
                    <a:pt x="120" y="86"/>
                    <a:pt x="120" y="91"/>
                  </a:cubicBezTo>
                  <a:cubicBezTo>
                    <a:pt x="120" y="96"/>
                    <a:pt x="123" y="96"/>
                    <a:pt x="119" y="100"/>
                  </a:cubicBezTo>
                  <a:cubicBezTo>
                    <a:pt x="114" y="104"/>
                    <a:pt x="115" y="106"/>
                    <a:pt x="118" y="111"/>
                  </a:cubicBezTo>
                  <a:cubicBezTo>
                    <a:pt x="121" y="115"/>
                    <a:pt x="127" y="122"/>
                    <a:pt x="120" y="119"/>
                  </a:cubicBezTo>
                  <a:cubicBezTo>
                    <a:pt x="113" y="117"/>
                    <a:pt x="111" y="114"/>
                    <a:pt x="110" y="118"/>
                  </a:cubicBezTo>
                  <a:cubicBezTo>
                    <a:pt x="109" y="121"/>
                    <a:pt x="105" y="120"/>
                    <a:pt x="104" y="127"/>
                  </a:cubicBezTo>
                  <a:cubicBezTo>
                    <a:pt x="102" y="133"/>
                    <a:pt x="104" y="128"/>
                    <a:pt x="105" y="134"/>
                  </a:cubicBezTo>
                  <a:cubicBezTo>
                    <a:pt x="105" y="141"/>
                    <a:pt x="110" y="140"/>
                    <a:pt x="100" y="142"/>
                  </a:cubicBezTo>
                  <a:cubicBezTo>
                    <a:pt x="95" y="143"/>
                    <a:pt x="98" y="145"/>
                    <a:pt x="91" y="147"/>
                  </a:cubicBezTo>
                  <a:cubicBezTo>
                    <a:pt x="85" y="149"/>
                    <a:pt x="82" y="147"/>
                    <a:pt x="81" y="151"/>
                  </a:cubicBezTo>
                  <a:cubicBezTo>
                    <a:pt x="80" y="156"/>
                    <a:pt x="83" y="158"/>
                    <a:pt x="79" y="161"/>
                  </a:cubicBezTo>
                  <a:cubicBezTo>
                    <a:pt x="75" y="164"/>
                    <a:pt x="75" y="165"/>
                    <a:pt x="73" y="170"/>
                  </a:cubicBezTo>
                  <a:cubicBezTo>
                    <a:pt x="70" y="175"/>
                    <a:pt x="66" y="178"/>
                    <a:pt x="66" y="183"/>
                  </a:cubicBezTo>
                  <a:cubicBezTo>
                    <a:pt x="66" y="188"/>
                    <a:pt x="71" y="189"/>
                    <a:pt x="67" y="195"/>
                  </a:cubicBezTo>
                  <a:cubicBezTo>
                    <a:pt x="62" y="200"/>
                    <a:pt x="62" y="200"/>
                    <a:pt x="66" y="205"/>
                  </a:cubicBezTo>
                  <a:cubicBezTo>
                    <a:pt x="69" y="210"/>
                    <a:pt x="74" y="211"/>
                    <a:pt x="74" y="217"/>
                  </a:cubicBezTo>
                  <a:cubicBezTo>
                    <a:pt x="74" y="222"/>
                    <a:pt x="72" y="225"/>
                    <a:pt x="75" y="229"/>
                  </a:cubicBezTo>
                  <a:cubicBezTo>
                    <a:pt x="79" y="233"/>
                    <a:pt x="88" y="235"/>
                    <a:pt x="83" y="240"/>
                  </a:cubicBezTo>
                  <a:cubicBezTo>
                    <a:pt x="77" y="244"/>
                    <a:pt x="80" y="242"/>
                    <a:pt x="75" y="246"/>
                  </a:cubicBezTo>
                  <a:cubicBezTo>
                    <a:pt x="69" y="249"/>
                    <a:pt x="65" y="247"/>
                    <a:pt x="68" y="253"/>
                  </a:cubicBezTo>
                  <a:cubicBezTo>
                    <a:pt x="72" y="259"/>
                    <a:pt x="75" y="256"/>
                    <a:pt x="75" y="263"/>
                  </a:cubicBezTo>
                  <a:cubicBezTo>
                    <a:pt x="75" y="270"/>
                    <a:pt x="78" y="270"/>
                    <a:pt x="84" y="272"/>
                  </a:cubicBezTo>
                  <a:cubicBezTo>
                    <a:pt x="90" y="275"/>
                    <a:pt x="92" y="284"/>
                    <a:pt x="97" y="281"/>
                  </a:cubicBezTo>
                  <a:cubicBezTo>
                    <a:pt x="101" y="279"/>
                    <a:pt x="101" y="277"/>
                    <a:pt x="105" y="283"/>
                  </a:cubicBezTo>
                  <a:cubicBezTo>
                    <a:pt x="108" y="289"/>
                    <a:pt x="111" y="294"/>
                    <a:pt x="113" y="289"/>
                  </a:cubicBezTo>
                  <a:cubicBezTo>
                    <a:pt x="116" y="284"/>
                    <a:pt x="118" y="285"/>
                    <a:pt x="121" y="283"/>
                  </a:cubicBezTo>
                  <a:cubicBezTo>
                    <a:pt x="125" y="281"/>
                    <a:pt x="121" y="279"/>
                    <a:pt x="128" y="279"/>
                  </a:cubicBezTo>
                  <a:cubicBezTo>
                    <a:pt x="134" y="279"/>
                    <a:pt x="134" y="283"/>
                    <a:pt x="138" y="280"/>
                  </a:cubicBezTo>
                  <a:cubicBezTo>
                    <a:pt x="143" y="278"/>
                    <a:pt x="139" y="274"/>
                    <a:pt x="144" y="275"/>
                  </a:cubicBezTo>
                  <a:cubicBezTo>
                    <a:pt x="150" y="276"/>
                    <a:pt x="151" y="276"/>
                    <a:pt x="151" y="279"/>
                  </a:cubicBezTo>
                  <a:cubicBezTo>
                    <a:pt x="152" y="283"/>
                    <a:pt x="151" y="285"/>
                    <a:pt x="157" y="285"/>
                  </a:cubicBezTo>
                  <a:cubicBezTo>
                    <a:pt x="162" y="285"/>
                    <a:pt x="164" y="277"/>
                    <a:pt x="165" y="282"/>
                  </a:cubicBezTo>
                  <a:cubicBezTo>
                    <a:pt x="165" y="286"/>
                    <a:pt x="170" y="291"/>
                    <a:pt x="173" y="290"/>
                  </a:cubicBezTo>
                  <a:cubicBezTo>
                    <a:pt x="177" y="289"/>
                    <a:pt x="180" y="292"/>
                    <a:pt x="180" y="286"/>
                  </a:cubicBezTo>
                  <a:cubicBezTo>
                    <a:pt x="179" y="280"/>
                    <a:pt x="182" y="283"/>
                    <a:pt x="183" y="279"/>
                  </a:cubicBezTo>
                  <a:cubicBezTo>
                    <a:pt x="184" y="274"/>
                    <a:pt x="183" y="272"/>
                    <a:pt x="186" y="268"/>
                  </a:cubicBezTo>
                  <a:cubicBezTo>
                    <a:pt x="189" y="265"/>
                    <a:pt x="197" y="264"/>
                    <a:pt x="197" y="264"/>
                  </a:cubicBezTo>
                  <a:cubicBezTo>
                    <a:pt x="197" y="264"/>
                    <a:pt x="207" y="263"/>
                    <a:pt x="214" y="271"/>
                  </a:cubicBezTo>
                  <a:cubicBezTo>
                    <a:pt x="221" y="280"/>
                    <a:pt x="222" y="289"/>
                    <a:pt x="222" y="301"/>
                  </a:cubicBezTo>
                  <a:cubicBezTo>
                    <a:pt x="222" y="308"/>
                    <a:pt x="223" y="313"/>
                    <a:pt x="219" y="320"/>
                  </a:cubicBezTo>
                  <a:cubicBezTo>
                    <a:pt x="216" y="326"/>
                    <a:pt x="205" y="332"/>
                    <a:pt x="205" y="332"/>
                  </a:cubicBezTo>
                  <a:cubicBezTo>
                    <a:pt x="205" y="332"/>
                    <a:pt x="201" y="336"/>
                    <a:pt x="208" y="336"/>
                  </a:cubicBezTo>
                  <a:cubicBezTo>
                    <a:pt x="214" y="336"/>
                    <a:pt x="230" y="333"/>
                    <a:pt x="234" y="332"/>
                  </a:cubicBezTo>
                  <a:close/>
                  <a:moveTo>
                    <a:pt x="243" y="214"/>
                  </a:moveTo>
                  <a:cubicBezTo>
                    <a:pt x="245" y="216"/>
                    <a:pt x="251" y="215"/>
                    <a:pt x="253" y="214"/>
                  </a:cubicBezTo>
                  <a:cubicBezTo>
                    <a:pt x="256" y="214"/>
                    <a:pt x="256" y="218"/>
                    <a:pt x="256" y="221"/>
                  </a:cubicBezTo>
                  <a:cubicBezTo>
                    <a:pt x="255" y="224"/>
                    <a:pt x="251" y="227"/>
                    <a:pt x="251" y="227"/>
                  </a:cubicBezTo>
                  <a:cubicBezTo>
                    <a:pt x="250" y="226"/>
                    <a:pt x="250" y="226"/>
                    <a:pt x="250" y="226"/>
                  </a:cubicBezTo>
                  <a:cubicBezTo>
                    <a:pt x="249" y="227"/>
                    <a:pt x="248" y="227"/>
                    <a:pt x="247" y="226"/>
                  </a:cubicBezTo>
                  <a:cubicBezTo>
                    <a:pt x="246" y="226"/>
                    <a:pt x="246" y="225"/>
                    <a:pt x="246" y="224"/>
                  </a:cubicBezTo>
                  <a:cubicBezTo>
                    <a:pt x="245" y="222"/>
                    <a:pt x="243" y="220"/>
                    <a:pt x="242" y="220"/>
                  </a:cubicBezTo>
                  <a:cubicBezTo>
                    <a:pt x="239" y="218"/>
                    <a:pt x="237" y="217"/>
                    <a:pt x="234" y="217"/>
                  </a:cubicBezTo>
                  <a:cubicBezTo>
                    <a:pt x="234" y="217"/>
                    <a:pt x="241" y="212"/>
                    <a:pt x="243" y="214"/>
                  </a:cubicBezTo>
                  <a:close/>
                  <a:moveTo>
                    <a:pt x="232" y="239"/>
                  </a:moveTo>
                  <a:cubicBezTo>
                    <a:pt x="229" y="231"/>
                    <a:pt x="229" y="231"/>
                    <a:pt x="229" y="231"/>
                  </a:cubicBezTo>
                  <a:cubicBezTo>
                    <a:pt x="228" y="228"/>
                    <a:pt x="227" y="226"/>
                    <a:pt x="230" y="222"/>
                  </a:cubicBezTo>
                  <a:cubicBezTo>
                    <a:pt x="233" y="220"/>
                    <a:pt x="237" y="220"/>
                    <a:pt x="240" y="222"/>
                  </a:cubicBezTo>
                  <a:cubicBezTo>
                    <a:pt x="244" y="225"/>
                    <a:pt x="243" y="232"/>
                    <a:pt x="239" y="237"/>
                  </a:cubicBezTo>
                  <a:cubicBezTo>
                    <a:pt x="239" y="237"/>
                    <a:pt x="240" y="238"/>
                    <a:pt x="240" y="239"/>
                  </a:cubicBezTo>
                  <a:cubicBezTo>
                    <a:pt x="239" y="241"/>
                    <a:pt x="238" y="244"/>
                    <a:pt x="236" y="245"/>
                  </a:cubicBezTo>
                  <a:cubicBezTo>
                    <a:pt x="235" y="245"/>
                    <a:pt x="233" y="248"/>
                    <a:pt x="233" y="249"/>
                  </a:cubicBezTo>
                  <a:cubicBezTo>
                    <a:pt x="232" y="252"/>
                    <a:pt x="233" y="243"/>
                    <a:pt x="232" y="239"/>
                  </a:cubicBezTo>
                  <a:close/>
                  <a:moveTo>
                    <a:pt x="197" y="230"/>
                  </a:moveTo>
                  <a:cubicBezTo>
                    <a:pt x="196" y="231"/>
                    <a:pt x="201" y="232"/>
                    <a:pt x="199" y="233"/>
                  </a:cubicBezTo>
                  <a:cubicBezTo>
                    <a:pt x="196" y="234"/>
                    <a:pt x="194" y="238"/>
                    <a:pt x="194" y="238"/>
                  </a:cubicBezTo>
                  <a:cubicBezTo>
                    <a:pt x="194" y="238"/>
                    <a:pt x="186" y="235"/>
                    <a:pt x="188" y="234"/>
                  </a:cubicBezTo>
                  <a:cubicBezTo>
                    <a:pt x="189" y="232"/>
                    <a:pt x="182" y="226"/>
                    <a:pt x="183" y="225"/>
                  </a:cubicBezTo>
                  <a:cubicBezTo>
                    <a:pt x="183" y="224"/>
                    <a:pt x="193" y="226"/>
                    <a:pt x="193" y="228"/>
                  </a:cubicBezTo>
                  <a:cubicBezTo>
                    <a:pt x="193" y="229"/>
                    <a:pt x="198" y="229"/>
                    <a:pt x="197" y="230"/>
                  </a:cubicBezTo>
                  <a:close/>
                </a:path>
              </a:pathLst>
            </a:custGeom>
            <a:solidFill>
              <a:srgbClr val="008265"/>
            </a:solidFill>
            <a:ln w="9525">
              <a:noFill/>
              <a:round/>
              <a:headEnd/>
              <a:tailEnd/>
            </a:ln>
          </p:spPr>
          <p:txBody>
            <a:bodyPr/>
            <a:lstStyle/>
            <a:p>
              <a:endParaRPr lang="en-US" dirty="0"/>
            </a:p>
          </p:txBody>
        </p:sp>
        <p:sp>
          <p:nvSpPr>
            <p:cNvPr id="10250" name="Freeform 8"/>
            <p:cNvSpPr>
              <a:spLocks noEditPoints="1"/>
            </p:cNvSpPr>
            <p:nvPr/>
          </p:nvSpPr>
          <p:spPr bwMode="auto">
            <a:xfrm>
              <a:off x="12965" y="1574"/>
              <a:ext cx="272" cy="278"/>
            </a:xfrm>
            <a:custGeom>
              <a:avLst/>
              <a:gdLst>
                <a:gd name="T0" fmla="*/ 16094 w 117"/>
                <a:gd name="T1" fmla="*/ 2340 h 120"/>
                <a:gd name="T2" fmla="*/ 9636 w 117"/>
                <a:gd name="T3" fmla="*/ 0 h 120"/>
                <a:gd name="T4" fmla="*/ 2713 w 117"/>
                <a:gd name="T5" fmla="*/ 2597 h 120"/>
                <a:gd name="T6" fmla="*/ 0 w 117"/>
                <a:gd name="T7" fmla="*/ 9424 h 120"/>
                <a:gd name="T8" fmla="*/ 2362 w 117"/>
                <a:gd name="T9" fmla="*/ 16214 h 120"/>
                <a:gd name="T10" fmla="*/ 8706 w 117"/>
                <a:gd name="T11" fmla="*/ 18547 h 120"/>
                <a:gd name="T12" fmla="*/ 15743 w 117"/>
                <a:gd name="T13" fmla="*/ 15950 h 120"/>
                <a:gd name="T14" fmla="*/ 18456 w 117"/>
                <a:gd name="T15" fmla="*/ 8817 h 120"/>
                <a:gd name="T16" fmla="*/ 16094 w 117"/>
                <a:gd name="T17" fmla="*/ 2340 h 120"/>
                <a:gd name="T18" fmla="*/ 14662 w 117"/>
                <a:gd name="T19" fmla="*/ 13476 h 120"/>
                <a:gd name="T20" fmla="*/ 12614 w 117"/>
                <a:gd name="T21" fmla="*/ 16214 h 120"/>
                <a:gd name="T22" fmla="*/ 9285 w 117"/>
                <a:gd name="T23" fmla="*/ 17132 h 120"/>
                <a:gd name="T24" fmla="*/ 4761 w 117"/>
                <a:gd name="T25" fmla="*/ 15156 h 120"/>
                <a:gd name="T26" fmla="*/ 2978 w 117"/>
                <a:gd name="T27" fmla="*/ 8926 h 120"/>
                <a:gd name="T28" fmla="*/ 3794 w 117"/>
                <a:gd name="T29" fmla="*/ 5071 h 120"/>
                <a:gd name="T30" fmla="*/ 5842 w 117"/>
                <a:gd name="T31" fmla="*/ 2340 h 120"/>
                <a:gd name="T32" fmla="*/ 9171 w 117"/>
                <a:gd name="T33" fmla="*/ 1418 h 120"/>
                <a:gd name="T34" fmla="*/ 12149 w 117"/>
                <a:gd name="T35" fmla="*/ 2124 h 120"/>
                <a:gd name="T36" fmla="*/ 14549 w 117"/>
                <a:gd name="T37" fmla="*/ 4814 h 120"/>
                <a:gd name="T38" fmla="*/ 15478 w 117"/>
                <a:gd name="T39" fmla="*/ 9424 h 120"/>
                <a:gd name="T40" fmla="*/ 14662 w 117"/>
                <a:gd name="T41" fmla="*/ 13476 h 12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7"/>
                <a:gd name="T64" fmla="*/ 0 h 120"/>
                <a:gd name="T65" fmla="*/ 117 w 117"/>
                <a:gd name="T66" fmla="*/ 120 h 12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7" h="120">
                  <a:moveTo>
                    <a:pt x="102" y="15"/>
                  </a:moveTo>
                  <a:cubicBezTo>
                    <a:pt x="92" y="5"/>
                    <a:pt x="78" y="0"/>
                    <a:pt x="61" y="0"/>
                  </a:cubicBezTo>
                  <a:cubicBezTo>
                    <a:pt x="43" y="0"/>
                    <a:pt x="28" y="5"/>
                    <a:pt x="17" y="17"/>
                  </a:cubicBezTo>
                  <a:cubicBezTo>
                    <a:pt x="5" y="28"/>
                    <a:pt x="0" y="43"/>
                    <a:pt x="0" y="61"/>
                  </a:cubicBezTo>
                  <a:cubicBezTo>
                    <a:pt x="0" y="80"/>
                    <a:pt x="5" y="94"/>
                    <a:pt x="15" y="105"/>
                  </a:cubicBezTo>
                  <a:cubicBezTo>
                    <a:pt x="25" y="115"/>
                    <a:pt x="38" y="120"/>
                    <a:pt x="55" y="120"/>
                  </a:cubicBezTo>
                  <a:cubicBezTo>
                    <a:pt x="74" y="120"/>
                    <a:pt x="89" y="115"/>
                    <a:pt x="100" y="103"/>
                  </a:cubicBezTo>
                  <a:cubicBezTo>
                    <a:pt x="111" y="92"/>
                    <a:pt x="117" y="76"/>
                    <a:pt x="117" y="57"/>
                  </a:cubicBezTo>
                  <a:cubicBezTo>
                    <a:pt x="117" y="39"/>
                    <a:pt x="112" y="25"/>
                    <a:pt x="102" y="15"/>
                  </a:cubicBezTo>
                  <a:close/>
                  <a:moveTo>
                    <a:pt x="93" y="87"/>
                  </a:moveTo>
                  <a:cubicBezTo>
                    <a:pt x="90" y="95"/>
                    <a:pt x="85" y="101"/>
                    <a:pt x="80" y="105"/>
                  </a:cubicBezTo>
                  <a:cubicBezTo>
                    <a:pt x="74" y="109"/>
                    <a:pt x="67" y="111"/>
                    <a:pt x="59" y="111"/>
                  </a:cubicBezTo>
                  <a:cubicBezTo>
                    <a:pt x="48" y="111"/>
                    <a:pt x="38" y="106"/>
                    <a:pt x="30" y="98"/>
                  </a:cubicBezTo>
                  <a:cubicBezTo>
                    <a:pt x="23" y="89"/>
                    <a:pt x="19" y="76"/>
                    <a:pt x="19" y="58"/>
                  </a:cubicBezTo>
                  <a:cubicBezTo>
                    <a:pt x="19" y="50"/>
                    <a:pt x="21" y="41"/>
                    <a:pt x="24" y="33"/>
                  </a:cubicBezTo>
                  <a:cubicBezTo>
                    <a:pt x="26" y="25"/>
                    <a:pt x="31" y="19"/>
                    <a:pt x="37" y="15"/>
                  </a:cubicBezTo>
                  <a:cubicBezTo>
                    <a:pt x="43" y="11"/>
                    <a:pt x="50" y="9"/>
                    <a:pt x="58" y="9"/>
                  </a:cubicBezTo>
                  <a:cubicBezTo>
                    <a:pt x="65" y="9"/>
                    <a:pt x="72" y="11"/>
                    <a:pt x="77" y="14"/>
                  </a:cubicBezTo>
                  <a:cubicBezTo>
                    <a:pt x="83" y="18"/>
                    <a:pt x="88" y="23"/>
                    <a:pt x="92" y="31"/>
                  </a:cubicBezTo>
                  <a:cubicBezTo>
                    <a:pt x="96" y="39"/>
                    <a:pt x="98" y="49"/>
                    <a:pt x="98" y="61"/>
                  </a:cubicBezTo>
                  <a:cubicBezTo>
                    <a:pt x="98" y="70"/>
                    <a:pt x="96" y="79"/>
                    <a:pt x="93" y="87"/>
                  </a:cubicBezTo>
                  <a:close/>
                </a:path>
              </a:pathLst>
            </a:custGeom>
            <a:solidFill>
              <a:srgbClr val="000000"/>
            </a:solidFill>
            <a:ln w="9525">
              <a:noFill/>
              <a:round/>
              <a:headEnd/>
              <a:tailEnd/>
            </a:ln>
          </p:spPr>
          <p:txBody>
            <a:bodyPr/>
            <a:lstStyle/>
            <a:p>
              <a:endParaRPr lang="en-US" dirty="0"/>
            </a:p>
          </p:txBody>
        </p:sp>
        <p:sp>
          <p:nvSpPr>
            <p:cNvPr id="10251" name="Freeform 9"/>
            <p:cNvSpPr>
              <a:spLocks noEditPoints="1"/>
            </p:cNvSpPr>
            <p:nvPr/>
          </p:nvSpPr>
          <p:spPr bwMode="auto">
            <a:xfrm>
              <a:off x="13249" y="1581"/>
              <a:ext cx="283" cy="262"/>
            </a:xfrm>
            <a:custGeom>
              <a:avLst/>
              <a:gdLst>
                <a:gd name="T0" fmla="*/ 18871 w 122"/>
                <a:gd name="T1" fmla="*/ 16476 h 113"/>
                <a:gd name="T2" fmla="*/ 17138 w 122"/>
                <a:gd name="T3" fmla="*/ 15806 h 113"/>
                <a:gd name="T4" fmla="*/ 16852 w 122"/>
                <a:gd name="T5" fmla="*/ 15541 h 113"/>
                <a:gd name="T6" fmla="*/ 14043 w 122"/>
                <a:gd name="T7" fmla="*/ 9446 h 113"/>
                <a:gd name="T8" fmla="*/ 10137 w 122"/>
                <a:gd name="T9" fmla="*/ 151 h 113"/>
                <a:gd name="T10" fmla="*/ 9933 w 122"/>
                <a:gd name="T11" fmla="*/ 0 h 113"/>
                <a:gd name="T12" fmla="*/ 9061 w 122"/>
                <a:gd name="T13" fmla="*/ 0 h 113"/>
                <a:gd name="T14" fmla="*/ 5639 w 122"/>
                <a:gd name="T15" fmla="*/ 7628 h 113"/>
                <a:gd name="T16" fmla="*/ 2148 w 122"/>
                <a:gd name="T17" fmla="*/ 15208 h 113"/>
                <a:gd name="T18" fmla="*/ 1733 w 122"/>
                <a:gd name="T19" fmla="*/ 16003 h 113"/>
                <a:gd name="T20" fmla="*/ 151 w 122"/>
                <a:gd name="T21" fmla="*/ 16476 h 113"/>
                <a:gd name="T22" fmla="*/ 0 w 122"/>
                <a:gd name="T23" fmla="*/ 16476 h 113"/>
                <a:gd name="T24" fmla="*/ 0 w 122"/>
                <a:gd name="T25" fmla="*/ 17535 h 113"/>
                <a:gd name="T26" fmla="*/ 2960 w 122"/>
                <a:gd name="T27" fmla="*/ 17424 h 113"/>
                <a:gd name="T28" fmla="*/ 6054 w 122"/>
                <a:gd name="T29" fmla="*/ 17535 h 113"/>
                <a:gd name="T30" fmla="*/ 6054 w 122"/>
                <a:gd name="T31" fmla="*/ 17424 h 113"/>
                <a:gd name="T32" fmla="*/ 6054 w 122"/>
                <a:gd name="T33" fmla="*/ 16476 h 113"/>
                <a:gd name="T34" fmla="*/ 5639 w 122"/>
                <a:gd name="T35" fmla="*/ 16267 h 113"/>
                <a:gd name="T36" fmla="*/ 4229 w 122"/>
                <a:gd name="T37" fmla="*/ 16003 h 113"/>
                <a:gd name="T38" fmla="*/ 4229 w 122"/>
                <a:gd name="T39" fmla="*/ 15806 h 113"/>
                <a:gd name="T40" fmla="*/ 4493 w 122"/>
                <a:gd name="T41" fmla="*/ 15080 h 113"/>
                <a:gd name="T42" fmla="*/ 5639 w 122"/>
                <a:gd name="T43" fmla="*/ 12251 h 113"/>
                <a:gd name="T44" fmla="*/ 8750 w 122"/>
                <a:gd name="T45" fmla="*/ 12138 h 113"/>
                <a:gd name="T46" fmla="*/ 12306 w 122"/>
                <a:gd name="T47" fmla="*/ 12251 h 113"/>
                <a:gd name="T48" fmla="*/ 13582 w 122"/>
                <a:gd name="T49" fmla="*/ 14946 h 113"/>
                <a:gd name="T50" fmla="*/ 13695 w 122"/>
                <a:gd name="T51" fmla="*/ 15692 h 113"/>
                <a:gd name="T52" fmla="*/ 13582 w 122"/>
                <a:gd name="T53" fmla="*/ 16003 h 113"/>
                <a:gd name="T54" fmla="*/ 12021 w 122"/>
                <a:gd name="T55" fmla="*/ 16476 h 113"/>
                <a:gd name="T56" fmla="*/ 11805 w 122"/>
                <a:gd name="T57" fmla="*/ 16476 h 113"/>
                <a:gd name="T58" fmla="*/ 11805 w 122"/>
                <a:gd name="T59" fmla="*/ 17535 h 113"/>
                <a:gd name="T60" fmla="*/ 15577 w 122"/>
                <a:gd name="T61" fmla="*/ 17424 h 113"/>
                <a:gd name="T62" fmla="*/ 19000 w 122"/>
                <a:gd name="T63" fmla="*/ 17535 h 113"/>
                <a:gd name="T64" fmla="*/ 19000 w 122"/>
                <a:gd name="T65" fmla="*/ 17424 h 113"/>
                <a:gd name="T66" fmla="*/ 19000 w 122"/>
                <a:gd name="T67" fmla="*/ 16476 h 113"/>
                <a:gd name="T68" fmla="*/ 18871 w 122"/>
                <a:gd name="T69" fmla="*/ 16476 h 113"/>
                <a:gd name="T70" fmla="*/ 8400 w 122"/>
                <a:gd name="T71" fmla="*/ 10580 h 113"/>
                <a:gd name="T72" fmla="*/ 6252 w 122"/>
                <a:gd name="T73" fmla="*/ 10580 h 113"/>
                <a:gd name="T74" fmla="*/ 9061 w 122"/>
                <a:gd name="T75" fmla="*/ 4224 h 113"/>
                <a:gd name="T76" fmla="*/ 11698 w 122"/>
                <a:gd name="T77" fmla="*/ 10580 h 113"/>
                <a:gd name="T78" fmla="*/ 8400 w 122"/>
                <a:gd name="T79" fmla="*/ 10580 h 11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2"/>
                <a:gd name="T121" fmla="*/ 0 h 113"/>
                <a:gd name="T122" fmla="*/ 122 w 122"/>
                <a:gd name="T123" fmla="*/ 113 h 11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2" h="113">
                  <a:moveTo>
                    <a:pt x="121" y="106"/>
                  </a:moveTo>
                  <a:cubicBezTo>
                    <a:pt x="112" y="103"/>
                    <a:pt x="110" y="102"/>
                    <a:pt x="110" y="102"/>
                  </a:cubicBezTo>
                  <a:cubicBezTo>
                    <a:pt x="108" y="100"/>
                    <a:pt x="108" y="100"/>
                    <a:pt x="108" y="100"/>
                  </a:cubicBezTo>
                  <a:cubicBezTo>
                    <a:pt x="90" y="61"/>
                    <a:pt x="90" y="61"/>
                    <a:pt x="90" y="61"/>
                  </a:cubicBezTo>
                  <a:cubicBezTo>
                    <a:pt x="80" y="39"/>
                    <a:pt x="72" y="18"/>
                    <a:pt x="65" y="1"/>
                  </a:cubicBezTo>
                  <a:cubicBezTo>
                    <a:pt x="64" y="0"/>
                    <a:pt x="64" y="0"/>
                    <a:pt x="64" y="0"/>
                  </a:cubicBezTo>
                  <a:cubicBezTo>
                    <a:pt x="58" y="0"/>
                    <a:pt x="58" y="0"/>
                    <a:pt x="58" y="0"/>
                  </a:cubicBezTo>
                  <a:cubicBezTo>
                    <a:pt x="36" y="49"/>
                    <a:pt x="36" y="49"/>
                    <a:pt x="36" y="49"/>
                  </a:cubicBezTo>
                  <a:cubicBezTo>
                    <a:pt x="25" y="77"/>
                    <a:pt x="17" y="93"/>
                    <a:pt x="14" y="98"/>
                  </a:cubicBezTo>
                  <a:cubicBezTo>
                    <a:pt x="13" y="100"/>
                    <a:pt x="12" y="102"/>
                    <a:pt x="11" y="103"/>
                  </a:cubicBezTo>
                  <a:cubicBezTo>
                    <a:pt x="9" y="104"/>
                    <a:pt x="6" y="105"/>
                    <a:pt x="1" y="106"/>
                  </a:cubicBezTo>
                  <a:cubicBezTo>
                    <a:pt x="0" y="106"/>
                    <a:pt x="0" y="106"/>
                    <a:pt x="0" y="106"/>
                  </a:cubicBezTo>
                  <a:cubicBezTo>
                    <a:pt x="0" y="113"/>
                    <a:pt x="0" y="113"/>
                    <a:pt x="0" y="113"/>
                  </a:cubicBezTo>
                  <a:cubicBezTo>
                    <a:pt x="19" y="112"/>
                    <a:pt x="19" y="112"/>
                    <a:pt x="19" y="112"/>
                  </a:cubicBezTo>
                  <a:cubicBezTo>
                    <a:pt x="39" y="113"/>
                    <a:pt x="39" y="113"/>
                    <a:pt x="39" y="113"/>
                  </a:cubicBezTo>
                  <a:cubicBezTo>
                    <a:pt x="39" y="112"/>
                    <a:pt x="39" y="112"/>
                    <a:pt x="39" y="112"/>
                  </a:cubicBezTo>
                  <a:cubicBezTo>
                    <a:pt x="39" y="106"/>
                    <a:pt x="39" y="106"/>
                    <a:pt x="39" y="106"/>
                  </a:cubicBezTo>
                  <a:cubicBezTo>
                    <a:pt x="36" y="105"/>
                    <a:pt x="36" y="105"/>
                    <a:pt x="36" y="105"/>
                  </a:cubicBezTo>
                  <a:cubicBezTo>
                    <a:pt x="29" y="104"/>
                    <a:pt x="27" y="103"/>
                    <a:pt x="27" y="103"/>
                  </a:cubicBezTo>
                  <a:cubicBezTo>
                    <a:pt x="27" y="103"/>
                    <a:pt x="27" y="103"/>
                    <a:pt x="27" y="102"/>
                  </a:cubicBezTo>
                  <a:cubicBezTo>
                    <a:pt x="27" y="102"/>
                    <a:pt x="27" y="101"/>
                    <a:pt x="29" y="97"/>
                  </a:cubicBezTo>
                  <a:cubicBezTo>
                    <a:pt x="29" y="97"/>
                    <a:pt x="35" y="82"/>
                    <a:pt x="36" y="79"/>
                  </a:cubicBezTo>
                  <a:cubicBezTo>
                    <a:pt x="38" y="79"/>
                    <a:pt x="56" y="78"/>
                    <a:pt x="56" y="78"/>
                  </a:cubicBezTo>
                  <a:cubicBezTo>
                    <a:pt x="56" y="78"/>
                    <a:pt x="75" y="79"/>
                    <a:pt x="79" y="79"/>
                  </a:cubicBezTo>
                  <a:cubicBezTo>
                    <a:pt x="80" y="80"/>
                    <a:pt x="87" y="96"/>
                    <a:pt x="87" y="96"/>
                  </a:cubicBezTo>
                  <a:cubicBezTo>
                    <a:pt x="88" y="99"/>
                    <a:pt x="88" y="101"/>
                    <a:pt x="88" y="101"/>
                  </a:cubicBezTo>
                  <a:cubicBezTo>
                    <a:pt x="88" y="102"/>
                    <a:pt x="88" y="102"/>
                    <a:pt x="87" y="103"/>
                  </a:cubicBezTo>
                  <a:cubicBezTo>
                    <a:pt x="87" y="103"/>
                    <a:pt x="85" y="104"/>
                    <a:pt x="77" y="106"/>
                  </a:cubicBezTo>
                  <a:cubicBezTo>
                    <a:pt x="76" y="106"/>
                    <a:pt x="76" y="106"/>
                    <a:pt x="76" y="106"/>
                  </a:cubicBezTo>
                  <a:cubicBezTo>
                    <a:pt x="76" y="113"/>
                    <a:pt x="76" y="113"/>
                    <a:pt x="76" y="113"/>
                  </a:cubicBezTo>
                  <a:cubicBezTo>
                    <a:pt x="100" y="112"/>
                    <a:pt x="100" y="112"/>
                    <a:pt x="100" y="112"/>
                  </a:cubicBezTo>
                  <a:cubicBezTo>
                    <a:pt x="122" y="113"/>
                    <a:pt x="122" y="113"/>
                    <a:pt x="122" y="113"/>
                  </a:cubicBezTo>
                  <a:cubicBezTo>
                    <a:pt x="122" y="112"/>
                    <a:pt x="122" y="112"/>
                    <a:pt x="122" y="112"/>
                  </a:cubicBezTo>
                  <a:cubicBezTo>
                    <a:pt x="122" y="106"/>
                    <a:pt x="122" y="106"/>
                    <a:pt x="122" y="106"/>
                  </a:cubicBezTo>
                  <a:lnTo>
                    <a:pt x="121" y="106"/>
                  </a:lnTo>
                  <a:close/>
                  <a:moveTo>
                    <a:pt x="54" y="68"/>
                  </a:moveTo>
                  <a:cubicBezTo>
                    <a:pt x="54" y="68"/>
                    <a:pt x="43" y="68"/>
                    <a:pt x="40" y="68"/>
                  </a:cubicBezTo>
                  <a:cubicBezTo>
                    <a:pt x="42" y="65"/>
                    <a:pt x="56" y="32"/>
                    <a:pt x="58" y="27"/>
                  </a:cubicBezTo>
                  <a:cubicBezTo>
                    <a:pt x="60" y="32"/>
                    <a:pt x="74" y="65"/>
                    <a:pt x="75" y="68"/>
                  </a:cubicBezTo>
                  <a:cubicBezTo>
                    <a:pt x="72" y="68"/>
                    <a:pt x="54" y="68"/>
                    <a:pt x="54" y="68"/>
                  </a:cubicBezTo>
                  <a:close/>
                </a:path>
              </a:pathLst>
            </a:custGeom>
            <a:solidFill>
              <a:srgbClr val="000000"/>
            </a:solidFill>
            <a:ln w="9525">
              <a:noFill/>
              <a:round/>
              <a:headEnd/>
              <a:tailEnd/>
            </a:ln>
          </p:spPr>
          <p:txBody>
            <a:bodyPr/>
            <a:lstStyle/>
            <a:p>
              <a:endParaRPr lang="en-US" dirty="0"/>
            </a:p>
          </p:txBody>
        </p:sp>
        <p:sp>
          <p:nvSpPr>
            <p:cNvPr id="10252" name="Freeform 10"/>
            <p:cNvSpPr>
              <a:spLocks/>
            </p:cNvSpPr>
            <p:nvPr/>
          </p:nvSpPr>
          <p:spPr bwMode="auto">
            <a:xfrm>
              <a:off x="13569" y="1586"/>
              <a:ext cx="281" cy="257"/>
            </a:xfrm>
            <a:custGeom>
              <a:avLst/>
              <a:gdLst>
                <a:gd name="T0" fmla="*/ 10323 w 121"/>
                <a:gd name="T1" fmla="*/ 917 h 111"/>
                <a:gd name="T2" fmla="*/ 11897 w 121"/>
                <a:gd name="T3" fmla="*/ 1405 h 111"/>
                <a:gd name="T4" fmla="*/ 11282 w 121"/>
                <a:gd name="T5" fmla="*/ 2470 h 111"/>
                <a:gd name="T6" fmla="*/ 5474 w 121"/>
                <a:gd name="T7" fmla="*/ 4198 h 111"/>
                <a:gd name="T8" fmla="*/ 5673 w 121"/>
                <a:gd name="T9" fmla="*/ 1528 h 111"/>
                <a:gd name="T10" fmla="*/ 8177 w 121"/>
                <a:gd name="T11" fmla="*/ 917 h 111"/>
                <a:gd name="T12" fmla="*/ 4535 w 121"/>
                <a:gd name="T13" fmla="*/ 0 h 111"/>
                <a:gd name="T14" fmla="*/ 0 w 121"/>
                <a:gd name="T15" fmla="*/ 0 h 111"/>
                <a:gd name="T16" fmla="*/ 0 w 121"/>
                <a:gd name="T17" fmla="*/ 917 h 111"/>
                <a:gd name="T18" fmla="*/ 2503 w 121"/>
                <a:gd name="T19" fmla="*/ 1662 h 111"/>
                <a:gd name="T20" fmla="*/ 2643 w 121"/>
                <a:gd name="T21" fmla="*/ 1662 h 111"/>
                <a:gd name="T22" fmla="*/ 2643 w 121"/>
                <a:gd name="T23" fmla="*/ 9108 h 111"/>
                <a:gd name="T24" fmla="*/ 2503 w 121"/>
                <a:gd name="T25" fmla="*/ 15427 h 111"/>
                <a:gd name="T26" fmla="*/ 0 w 121"/>
                <a:gd name="T27" fmla="*/ 16034 h 111"/>
                <a:gd name="T28" fmla="*/ 0 w 121"/>
                <a:gd name="T29" fmla="*/ 17106 h 111"/>
                <a:gd name="T30" fmla="*/ 8177 w 121"/>
                <a:gd name="T31" fmla="*/ 17106 h 111"/>
                <a:gd name="T32" fmla="*/ 8177 w 121"/>
                <a:gd name="T33" fmla="*/ 16034 h 111"/>
                <a:gd name="T34" fmla="*/ 5813 w 121"/>
                <a:gd name="T35" fmla="*/ 15577 h 111"/>
                <a:gd name="T36" fmla="*/ 5323 w 121"/>
                <a:gd name="T37" fmla="*/ 14619 h 111"/>
                <a:gd name="T38" fmla="*/ 6753 w 121"/>
                <a:gd name="T39" fmla="*/ 10315 h 111"/>
                <a:gd name="T40" fmla="*/ 12097 w 121"/>
                <a:gd name="T41" fmla="*/ 15577 h 111"/>
                <a:gd name="T42" fmla="*/ 10820 w 121"/>
                <a:gd name="T43" fmla="*/ 16034 h 111"/>
                <a:gd name="T44" fmla="*/ 10673 w 121"/>
                <a:gd name="T45" fmla="*/ 17106 h 111"/>
                <a:gd name="T46" fmla="*/ 18990 w 121"/>
                <a:gd name="T47" fmla="*/ 17106 h 111"/>
                <a:gd name="T48" fmla="*/ 18990 w 121"/>
                <a:gd name="T49" fmla="*/ 16034 h 111"/>
                <a:gd name="T50" fmla="*/ 16347 w 121"/>
                <a:gd name="T51" fmla="*/ 15427 h 111"/>
                <a:gd name="T52" fmla="*/ 11612 w 121"/>
                <a:gd name="T53" fmla="*/ 11380 h 111"/>
                <a:gd name="T54" fmla="*/ 9243 w 121"/>
                <a:gd name="T55" fmla="*/ 6777 h 111"/>
                <a:gd name="T56" fmla="*/ 14605 w 121"/>
                <a:gd name="T57" fmla="*/ 1859 h 111"/>
                <a:gd name="T58" fmla="*/ 17106 w 121"/>
                <a:gd name="T59" fmla="*/ 1067 h 111"/>
                <a:gd name="T60" fmla="*/ 17220 w 121"/>
                <a:gd name="T61" fmla="*/ 0 h 111"/>
                <a:gd name="T62" fmla="*/ 10323 w 121"/>
                <a:gd name="T63" fmla="*/ 0 h 1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1"/>
                <a:gd name="T97" fmla="*/ 0 h 111"/>
                <a:gd name="T98" fmla="*/ 121 w 121"/>
                <a:gd name="T99" fmla="*/ 111 h 1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1" h="111">
                  <a:moveTo>
                    <a:pt x="66" y="1"/>
                  </a:moveTo>
                  <a:cubicBezTo>
                    <a:pt x="66" y="6"/>
                    <a:pt x="66" y="6"/>
                    <a:pt x="66" y="6"/>
                  </a:cubicBezTo>
                  <a:cubicBezTo>
                    <a:pt x="69" y="7"/>
                    <a:pt x="69" y="7"/>
                    <a:pt x="69" y="7"/>
                  </a:cubicBezTo>
                  <a:cubicBezTo>
                    <a:pt x="75" y="8"/>
                    <a:pt x="76" y="9"/>
                    <a:pt x="76" y="9"/>
                  </a:cubicBezTo>
                  <a:cubicBezTo>
                    <a:pt x="76" y="9"/>
                    <a:pt x="77" y="10"/>
                    <a:pt x="77" y="10"/>
                  </a:cubicBezTo>
                  <a:cubicBezTo>
                    <a:pt x="77" y="10"/>
                    <a:pt x="76" y="12"/>
                    <a:pt x="72" y="16"/>
                  </a:cubicBezTo>
                  <a:cubicBezTo>
                    <a:pt x="59" y="29"/>
                    <a:pt x="47" y="41"/>
                    <a:pt x="34" y="51"/>
                  </a:cubicBezTo>
                  <a:cubicBezTo>
                    <a:pt x="34" y="46"/>
                    <a:pt x="35" y="27"/>
                    <a:pt x="35" y="27"/>
                  </a:cubicBezTo>
                  <a:cubicBezTo>
                    <a:pt x="35" y="14"/>
                    <a:pt x="35" y="12"/>
                    <a:pt x="35" y="11"/>
                  </a:cubicBezTo>
                  <a:cubicBezTo>
                    <a:pt x="35" y="11"/>
                    <a:pt x="36" y="10"/>
                    <a:pt x="36" y="10"/>
                  </a:cubicBezTo>
                  <a:cubicBezTo>
                    <a:pt x="36" y="10"/>
                    <a:pt x="38" y="9"/>
                    <a:pt x="47" y="7"/>
                  </a:cubicBezTo>
                  <a:cubicBezTo>
                    <a:pt x="47" y="7"/>
                    <a:pt x="52" y="6"/>
                    <a:pt x="52" y="6"/>
                  </a:cubicBezTo>
                  <a:cubicBezTo>
                    <a:pt x="52" y="0"/>
                    <a:pt x="52" y="0"/>
                    <a:pt x="52" y="0"/>
                  </a:cubicBezTo>
                  <a:cubicBezTo>
                    <a:pt x="29" y="0"/>
                    <a:pt x="29" y="0"/>
                    <a:pt x="29" y="0"/>
                  </a:cubicBezTo>
                  <a:cubicBezTo>
                    <a:pt x="25" y="0"/>
                    <a:pt x="25" y="0"/>
                    <a:pt x="25" y="0"/>
                  </a:cubicBezTo>
                  <a:cubicBezTo>
                    <a:pt x="0" y="0"/>
                    <a:pt x="0" y="0"/>
                    <a:pt x="0" y="0"/>
                  </a:cubicBezTo>
                  <a:cubicBezTo>
                    <a:pt x="0" y="1"/>
                    <a:pt x="0" y="1"/>
                    <a:pt x="0" y="1"/>
                  </a:cubicBezTo>
                  <a:cubicBezTo>
                    <a:pt x="0" y="6"/>
                    <a:pt x="0" y="6"/>
                    <a:pt x="0" y="6"/>
                  </a:cubicBezTo>
                  <a:cubicBezTo>
                    <a:pt x="4" y="7"/>
                    <a:pt x="4" y="7"/>
                    <a:pt x="4" y="7"/>
                  </a:cubicBezTo>
                  <a:cubicBezTo>
                    <a:pt x="12" y="9"/>
                    <a:pt x="15" y="10"/>
                    <a:pt x="16" y="11"/>
                  </a:cubicBezTo>
                  <a:cubicBezTo>
                    <a:pt x="16" y="11"/>
                    <a:pt x="16" y="11"/>
                    <a:pt x="16" y="11"/>
                  </a:cubicBezTo>
                  <a:cubicBezTo>
                    <a:pt x="16" y="11"/>
                    <a:pt x="17" y="11"/>
                    <a:pt x="17" y="11"/>
                  </a:cubicBezTo>
                  <a:cubicBezTo>
                    <a:pt x="17" y="11"/>
                    <a:pt x="17" y="12"/>
                    <a:pt x="17" y="17"/>
                  </a:cubicBezTo>
                  <a:cubicBezTo>
                    <a:pt x="17" y="59"/>
                    <a:pt x="17" y="59"/>
                    <a:pt x="17" y="59"/>
                  </a:cubicBezTo>
                  <a:cubicBezTo>
                    <a:pt x="17" y="96"/>
                    <a:pt x="17" y="96"/>
                    <a:pt x="17" y="96"/>
                  </a:cubicBezTo>
                  <a:cubicBezTo>
                    <a:pt x="17" y="99"/>
                    <a:pt x="16" y="100"/>
                    <a:pt x="16" y="100"/>
                  </a:cubicBezTo>
                  <a:cubicBezTo>
                    <a:pt x="16" y="101"/>
                    <a:pt x="14" y="102"/>
                    <a:pt x="5" y="103"/>
                  </a:cubicBezTo>
                  <a:cubicBezTo>
                    <a:pt x="4" y="103"/>
                    <a:pt x="0" y="104"/>
                    <a:pt x="0" y="104"/>
                  </a:cubicBezTo>
                  <a:cubicBezTo>
                    <a:pt x="0" y="105"/>
                    <a:pt x="0" y="105"/>
                    <a:pt x="0" y="105"/>
                  </a:cubicBezTo>
                  <a:cubicBezTo>
                    <a:pt x="0" y="111"/>
                    <a:pt x="0" y="111"/>
                    <a:pt x="0" y="111"/>
                  </a:cubicBezTo>
                  <a:cubicBezTo>
                    <a:pt x="27" y="110"/>
                    <a:pt x="27" y="110"/>
                    <a:pt x="27" y="110"/>
                  </a:cubicBezTo>
                  <a:cubicBezTo>
                    <a:pt x="52" y="111"/>
                    <a:pt x="52" y="111"/>
                    <a:pt x="52" y="111"/>
                  </a:cubicBezTo>
                  <a:cubicBezTo>
                    <a:pt x="52" y="110"/>
                    <a:pt x="52" y="110"/>
                    <a:pt x="52" y="110"/>
                  </a:cubicBezTo>
                  <a:cubicBezTo>
                    <a:pt x="52" y="104"/>
                    <a:pt x="52" y="104"/>
                    <a:pt x="52" y="104"/>
                  </a:cubicBezTo>
                  <a:cubicBezTo>
                    <a:pt x="51" y="104"/>
                    <a:pt x="51" y="104"/>
                    <a:pt x="51" y="104"/>
                  </a:cubicBezTo>
                  <a:cubicBezTo>
                    <a:pt x="48" y="103"/>
                    <a:pt x="38" y="101"/>
                    <a:pt x="37" y="101"/>
                  </a:cubicBezTo>
                  <a:cubicBezTo>
                    <a:pt x="36" y="100"/>
                    <a:pt x="35" y="100"/>
                    <a:pt x="35" y="99"/>
                  </a:cubicBezTo>
                  <a:cubicBezTo>
                    <a:pt x="35" y="99"/>
                    <a:pt x="34" y="98"/>
                    <a:pt x="34" y="95"/>
                  </a:cubicBezTo>
                  <a:cubicBezTo>
                    <a:pt x="34" y="95"/>
                    <a:pt x="34" y="67"/>
                    <a:pt x="34" y="58"/>
                  </a:cubicBezTo>
                  <a:cubicBezTo>
                    <a:pt x="37" y="61"/>
                    <a:pt x="43" y="67"/>
                    <a:pt x="43" y="67"/>
                  </a:cubicBezTo>
                  <a:cubicBezTo>
                    <a:pt x="61" y="84"/>
                    <a:pt x="72" y="95"/>
                    <a:pt x="76" y="99"/>
                  </a:cubicBezTo>
                  <a:cubicBezTo>
                    <a:pt x="77" y="100"/>
                    <a:pt x="77" y="101"/>
                    <a:pt x="77" y="101"/>
                  </a:cubicBezTo>
                  <a:cubicBezTo>
                    <a:pt x="77" y="101"/>
                    <a:pt x="77" y="101"/>
                    <a:pt x="77" y="102"/>
                  </a:cubicBezTo>
                  <a:cubicBezTo>
                    <a:pt x="76" y="102"/>
                    <a:pt x="75" y="102"/>
                    <a:pt x="69" y="104"/>
                  </a:cubicBezTo>
                  <a:cubicBezTo>
                    <a:pt x="68" y="104"/>
                    <a:pt x="68" y="104"/>
                    <a:pt x="68" y="104"/>
                  </a:cubicBezTo>
                  <a:cubicBezTo>
                    <a:pt x="68" y="111"/>
                    <a:pt x="68" y="111"/>
                    <a:pt x="68" y="111"/>
                  </a:cubicBezTo>
                  <a:cubicBezTo>
                    <a:pt x="96" y="110"/>
                    <a:pt x="96" y="110"/>
                    <a:pt x="96" y="110"/>
                  </a:cubicBezTo>
                  <a:cubicBezTo>
                    <a:pt x="121" y="111"/>
                    <a:pt x="121" y="111"/>
                    <a:pt x="121" y="111"/>
                  </a:cubicBezTo>
                  <a:cubicBezTo>
                    <a:pt x="121" y="110"/>
                    <a:pt x="121" y="110"/>
                    <a:pt x="121" y="110"/>
                  </a:cubicBezTo>
                  <a:cubicBezTo>
                    <a:pt x="121" y="104"/>
                    <a:pt x="121" y="104"/>
                    <a:pt x="121" y="104"/>
                  </a:cubicBezTo>
                  <a:cubicBezTo>
                    <a:pt x="120" y="104"/>
                    <a:pt x="120" y="104"/>
                    <a:pt x="120" y="104"/>
                  </a:cubicBezTo>
                  <a:cubicBezTo>
                    <a:pt x="111" y="102"/>
                    <a:pt x="106" y="100"/>
                    <a:pt x="104" y="100"/>
                  </a:cubicBezTo>
                  <a:cubicBezTo>
                    <a:pt x="104" y="100"/>
                    <a:pt x="99" y="97"/>
                    <a:pt x="99" y="97"/>
                  </a:cubicBezTo>
                  <a:cubicBezTo>
                    <a:pt x="99" y="97"/>
                    <a:pt x="74" y="74"/>
                    <a:pt x="74" y="74"/>
                  </a:cubicBezTo>
                  <a:cubicBezTo>
                    <a:pt x="63" y="64"/>
                    <a:pt x="56" y="56"/>
                    <a:pt x="51" y="51"/>
                  </a:cubicBezTo>
                  <a:cubicBezTo>
                    <a:pt x="52" y="50"/>
                    <a:pt x="59" y="44"/>
                    <a:pt x="59" y="44"/>
                  </a:cubicBezTo>
                  <a:cubicBezTo>
                    <a:pt x="59" y="44"/>
                    <a:pt x="80" y="25"/>
                    <a:pt x="80" y="25"/>
                  </a:cubicBezTo>
                  <a:cubicBezTo>
                    <a:pt x="80" y="25"/>
                    <a:pt x="93" y="12"/>
                    <a:pt x="93" y="12"/>
                  </a:cubicBezTo>
                  <a:cubicBezTo>
                    <a:pt x="93" y="12"/>
                    <a:pt x="97" y="10"/>
                    <a:pt x="97" y="10"/>
                  </a:cubicBezTo>
                  <a:cubicBezTo>
                    <a:pt x="98" y="10"/>
                    <a:pt x="101" y="9"/>
                    <a:pt x="109" y="7"/>
                  </a:cubicBezTo>
                  <a:cubicBezTo>
                    <a:pt x="110" y="6"/>
                    <a:pt x="110" y="6"/>
                    <a:pt x="110" y="6"/>
                  </a:cubicBezTo>
                  <a:cubicBezTo>
                    <a:pt x="110" y="0"/>
                    <a:pt x="110" y="0"/>
                    <a:pt x="110" y="0"/>
                  </a:cubicBezTo>
                  <a:cubicBezTo>
                    <a:pt x="86" y="0"/>
                    <a:pt x="86" y="0"/>
                    <a:pt x="86" y="0"/>
                  </a:cubicBezTo>
                  <a:cubicBezTo>
                    <a:pt x="66" y="0"/>
                    <a:pt x="66" y="0"/>
                    <a:pt x="66" y="0"/>
                  </a:cubicBezTo>
                  <a:lnTo>
                    <a:pt x="66" y="1"/>
                  </a:lnTo>
                  <a:close/>
                </a:path>
              </a:pathLst>
            </a:custGeom>
            <a:solidFill>
              <a:srgbClr val="000000"/>
            </a:solidFill>
            <a:ln w="9525">
              <a:noFill/>
              <a:round/>
              <a:headEnd/>
              <a:tailEnd/>
            </a:ln>
          </p:spPr>
          <p:txBody>
            <a:bodyPr/>
            <a:lstStyle/>
            <a:p>
              <a:endParaRPr lang="en-US" dirty="0"/>
            </a:p>
          </p:txBody>
        </p:sp>
        <p:sp>
          <p:nvSpPr>
            <p:cNvPr id="10253" name="Freeform 11"/>
            <p:cNvSpPr>
              <a:spLocks/>
            </p:cNvSpPr>
            <p:nvPr/>
          </p:nvSpPr>
          <p:spPr bwMode="auto">
            <a:xfrm>
              <a:off x="13871" y="1586"/>
              <a:ext cx="234" cy="257"/>
            </a:xfrm>
            <a:custGeom>
              <a:avLst/>
              <a:gdLst>
                <a:gd name="T0" fmla="*/ 461 w 101"/>
                <a:gd name="T1" fmla="*/ 150 h 111"/>
                <a:gd name="T2" fmla="*/ 0 w 101"/>
                <a:gd name="T3" fmla="*/ 4915 h 111"/>
                <a:gd name="T4" fmla="*/ 350 w 101"/>
                <a:gd name="T5" fmla="*/ 4915 h 111"/>
                <a:gd name="T6" fmla="*/ 1418 w 101"/>
                <a:gd name="T7" fmla="*/ 4915 h 111"/>
                <a:gd name="T8" fmla="*/ 1418 w 101"/>
                <a:gd name="T9" fmla="*/ 4804 h 111"/>
                <a:gd name="T10" fmla="*/ 2013 w 101"/>
                <a:gd name="T11" fmla="*/ 2584 h 111"/>
                <a:gd name="T12" fmla="*/ 2474 w 101"/>
                <a:gd name="T13" fmla="*/ 1859 h 111"/>
                <a:gd name="T14" fmla="*/ 3285 w 101"/>
                <a:gd name="T15" fmla="*/ 1662 h 111"/>
                <a:gd name="T16" fmla="*/ 3853 w 101"/>
                <a:gd name="T17" fmla="*/ 1662 h 111"/>
                <a:gd name="T18" fmla="*/ 6478 w 101"/>
                <a:gd name="T19" fmla="*/ 1662 h 111"/>
                <a:gd name="T20" fmla="*/ 6478 w 101"/>
                <a:gd name="T21" fmla="*/ 7124 h 111"/>
                <a:gd name="T22" fmla="*/ 6478 w 101"/>
                <a:gd name="T23" fmla="*/ 12646 h 111"/>
                <a:gd name="T24" fmla="*/ 6343 w 101"/>
                <a:gd name="T25" fmla="*/ 15230 h 111"/>
                <a:gd name="T26" fmla="*/ 6343 w 101"/>
                <a:gd name="T27" fmla="*/ 15427 h 111"/>
                <a:gd name="T28" fmla="*/ 4467 w 101"/>
                <a:gd name="T29" fmla="*/ 15834 h 111"/>
                <a:gd name="T30" fmla="*/ 3742 w 101"/>
                <a:gd name="T31" fmla="*/ 16034 h 111"/>
                <a:gd name="T32" fmla="*/ 3742 w 101"/>
                <a:gd name="T33" fmla="*/ 16184 h 111"/>
                <a:gd name="T34" fmla="*/ 3742 w 101"/>
                <a:gd name="T35" fmla="*/ 17106 h 111"/>
                <a:gd name="T36" fmla="*/ 7402 w 101"/>
                <a:gd name="T37" fmla="*/ 16955 h 111"/>
                <a:gd name="T38" fmla="*/ 11878 w 101"/>
                <a:gd name="T39" fmla="*/ 17106 h 111"/>
                <a:gd name="T40" fmla="*/ 11878 w 101"/>
                <a:gd name="T41" fmla="*/ 16955 h 111"/>
                <a:gd name="T42" fmla="*/ 11878 w 101"/>
                <a:gd name="T43" fmla="*/ 16034 h 111"/>
                <a:gd name="T44" fmla="*/ 11153 w 101"/>
                <a:gd name="T45" fmla="*/ 15834 h 111"/>
                <a:gd name="T46" fmla="*/ 9274 w 101"/>
                <a:gd name="T47" fmla="*/ 15427 h 111"/>
                <a:gd name="T48" fmla="*/ 9274 w 101"/>
                <a:gd name="T49" fmla="*/ 15117 h 111"/>
                <a:gd name="T50" fmla="*/ 9131 w 101"/>
                <a:gd name="T51" fmla="*/ 9259 h 111"/>
                <a:gd name="T52" fmla="*/ 9274 w 101"/>
                <a:gd name="T53" fmla="*/ 1662 h 111"/>
                <a:gd name="T54" fmla="*/ 11617 w 101"/>
                <a:gd name="T55" fmla="*/ 1662 h 111"/>
                <a:gd name="T56" fmla="*/ 13134 w 101"/>
                <a:gd name="T57" fmla="*/ 1859 h 111"/>
                <a:gd name="T58" fmla="*/ 13628 w 101"/>
                <a:gd name="T59" fmla="*/ 2332 h 111"/>
                <a:gd name="T60" fmla="*/ 14202 w 101"/>
                <a:gd name="T61" fmla="*/ 4804 h 111"/>
                <a:gd name="T62" fmla="*/ 14202 w 101"/>
                <a:gd name="T63" fmla="*/ 4915 h 111"/>
                <a:gd name="T64" fmla="*/ 15620 w 101"/>
                <a:gd name="T65" fmla="*/ 4915 h 111"/>
                <a:gd name="T66" fmla="*/ 15159 w 101"/>
                <a:gd name="T67" fmla="*/ 0 h 111"/>
                <a:gd name="T68" fmla="*/ 15008 w 101"/>
                <a:gd name="T69" fmla="*/ 0 h 111"/>
                <a:gd name="T70" fmla="*/ 8206 w 101"/>
                <a:gd name="T71" fmla="*/ 0 h 111"/>
                <a:gd name="T72" fmla="*/ 461 w 101"/>
                <a:gd name="T73" fmla="*/ 0 h 111"/>
                <a:gd name="T74" fmla="*/ 461 w 101"/>
                <a:gd name="T75" fmla="*/ 150 h 11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1"/>
                <a:gd name="T115" fmla="*/ 0 h 111"/>
                <a:gd name="T116" fmla="*/ 101 w 101"/>
                <a:gd name="T117" fmla="*/ 111 h 11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1" h="111">
                  <a:moveTo>
                    <a:pt x="3" y="1"/>
                  </a:moveTo>
                  <a:cubicBezTo>
                    <a:pt x="0" y="32"/>
                    <a:pt x="0" y="32"/>
                    <a:pt x="0" y="32"/>
                  </a:cubicBezTo>
                  <a:cubicBezTo>
                    <a:pt x="2" y="32"/>
                    <a:pt x="2" y="32"/>
                    <a:pt x="2" y="32"/>
                  </a:cubicBezTo>
                  <a:cubicBezTo>
                    <a:pt x="9" y="32"/>
                    <a:pt x="9" y="32"/>
                    <a:pt x="9" y="32"/>
                  </a:cubicBezTo>
                  <a:cubicBezTo>
                    <a:pt x="9" y="31"/>
                    <a:pt x="9" y="31"/>
                    <a:pt x="9" y="31"/>
                  </a:cubicBezTo>
                  <a:cubicBezTo>
                    <a:pt x="11" y="24"/>
                    <a:pt x="12" y="19"/>
                    <a:pt x="13" y="17"/>
                  </a:cubicBezTo>
                  <a:cubicBezTo>
                    <a:pt x="14" y="14"/>
                    <a:pt x="15" y="13"/>
                    <a:pt x="16" y="12"/>
                  </a:cubicBezTo>
                  <a:cubicBezTo>
                    <a:pt x="17" y="12"/>
                    <a:pt x="18" y="11"/>
                    <a:pt x="21" y="11"/>
                  </a:cubicBezTo>
                  <a:cubicBezTo>
                    <a:pt x="21" y="11"/>
                    <a:pt x="25" y="11"/>
                    <a:pt x="25" y="11"/>
                  </a:cubicBezTo>
                  <a:cubicBezTo>
                    <a:pt x="25" y="11"/>
                    <a:pt x="39" y="11"/>
                    <a:pt x="42" y="11"/>
                  </a:cubicBezTo>
                  <a:cubicBezTo>
                    <a:pt x="42" y="13"/>
                    <a:pt x="42" y="46"/>
                    <a:pt x="42" y="46"/>
                  </a:cubicBezTo>
                  <a:cubicBezTo>
                    <a:pt x="42" y="82"/>
                    <a:pt x="42" y="82"/>
                    <a:pt x="42" y="82"/>
                  </a:cubicBezTo>
                  <a:cubicBezTo>
                    <a:pt x="41" y="97"/>
                    <a:pt x="41" y="99"/>
                    <a:pt x="41" y="99"/>
                  </a:cubicBezTo>
                  <a:cubicBezTo>
                    <a:pt x="41" y="100"/>
                    <a:pt x="41" y="100"/>
                    <a:pt x="41" y="100"/>
                  </a:cubicBezTo>
                  <a:cubicBezTo>
                    <a:pt x="40" y="100"/>
                    <a:pt x="38" y="101"/>
                    <a:pt x="29" y="103"/>
                  </a:cubicBezTo>
                  <a:cubicBezTo>
                    <a:pt x="24" y="104"/>
                    <a:pt x="24" y="104"/>
                    <a:pt x="24" y="104"/>
                  </a:cubicBezTo>
                  <a:cubicBezTo>
                    <a:pt x="24" y="105"/>
                    <a:pt x="24" y="105"/>
                    <a:pt x="24" y="105"/>
                  </a:cubicBezTo>
                  <a:cubicBezTo>
                    <a:pt x="24" y="111"/>
                    <a:pt x="24" y="111"/>
                    <a:pt x="24" y="111"/>
                  </a:cubicBezTo>
                  <a:cubicBezTo>
                    <a:pt x="48" y="110"/>
                    <a:pt x="48" y="110"/>
                    <a:pt x="48" y="110"/>
                  </a:cubicBezTo>
                  <a:cubicBezTo>
                    <a:pt x="77" y="111"/>
                    <a:pt x="77" y="111"/>
                    <a:pt x="77" y="111"/>
                  </a:cubicBezTo>
                  <a:cubicBezTo>
                    <a:pt x="77" y="110"/>
                    <a:pt x="77" y="110"/>
                    <a:pt x="77" y="110"/>
                  </a:cubicBezTo>
                  <a:cubicBezTo>
                    <a:pt x="77" y="104"/>
                    <a:pt x="77" y="104"/>
                    <a:pt x="77" y="104"/>
                  </a:cubicBezTo>
                  <a:cubicBezTo>
                    <a:pt x="72" y="103"/>
                    <a:pt x="72" y="103"/>
                    <a:pt x="72" y="103"/>
                  </a:cubicBezTo>
                  <a:cubicBezTo>
                    <a:pt x="62" y="101"/>
                    <a:pt x="61" y="100"/>
                    <a:pt x="60" y="100"/>
                  </a:cubicBezTo>
                  <a:cubicBezTo>
                    <a:pt x="60" y="100"/>
                    <a:pt x="60" y="99"/>
                    <a:pt x="60" y="98"/>
                  </a:cubicBezTo>
                  <a:cubicBezTo>
                    <a:pt x="59" y="91"/>
                    <a:pt x="59" y="79"/>
                    <a:pt x="59" y="60"/>
                  </a:cubicBezTo>
                  <a:cubicBezTo>
                    <a:pt x="59" y="60"/>
                    <a:pt x="60" y="13"/>
                    <a:pt x="60" y="11"/>
                  </a:cubicBezTo>
                  <a:cubicBezTo>
                    <a:pt x="62" y="11"/>
                    <a:pt x="75" y="11"/>
                    <a:pt x="75" y="11"/>
                  </a:cubicBezTo>
                  <a:cubicBezTo>
                    <a:pt x="82" y="11"/>
                    <a:pt x="84" y="12"/>
                    <a:pt x="85" y="12"/>
                  </a:cubicBezTo>
                  <a:cubicBezTo>
                    <a:pt x="86" y="12"/>
                    <a:pt x="87" y="13"/>
                    <a:pt x="88" y="15"/>
                  </a:cubicBezTo>
                  <a:cubicBezTo>
                    <a:pt x="88" y="16"/>
                    <a:pt x="89" y="19"/>
                    <a:pt x="92" y="31"/>
                  </a:cubicBezTo>
                  <a:cubicBezTo>
                    <a:pt x="92" y="32"/>
                    <a:pt x="92" y="32"/>
                    <a:pt x="92" y="32"/>
                  </a:cubicBezTo>
                  <a:cubicBezTo>
                    <a:pt x="101" y="32"/>
                    <a:pt x="101" y="32"/>
                    <a:pt x="101" y="32"/>
                  </a:cubicBezTo>
                  <a:cubicBezTo>
                    <a:pt x="98" y="0"/>
                    <a:pt x="98" y="0"/>
                    <a:pt x="98" y="0"/>
                  </a:cubicBezTo>
                  <a:cubicBezTo>
                    <a:pt x="97" y="0"/>
                    <a:pt x="97" y="0"/>
                    <a:pt x="97" y="0"/>
                  </a:cubicBezTo>
                  <a:cubicBezTo>
                    <a:pt x="53" y="0"/>
                    <a:pt x="53" y="0"/>
                    <a:pt x="53" y="0"/>
                  </a:cubicBezTo>
                  <a:cubicBezTo>
                    <a:pt x="3" y="0"/>
                    <a:pt x="3" y="0"/>
                    <a:pt x="3" y="0"/>
                  </a:cubicBezTo>
                  <a:lnTo>
                    <a:pt x="3" y="1"/>
                  </a:lnTo>
                  <a:close/>
                </a:path>
              </a:pathLst>
            </a:custGeom>
            <a:solidFill>
              <a:srgbClr val="000000"/>
            </a:solidFill>
            <a:ln w="9525">
              <a:noFill/>
              <a:round/>
              <a:headEnd/>
              <a:tailEnd/>
            </a:ln>
          </p:spPr>
          <p:txBody>
            <a:bodyPr/>
            <a:lstStyle/>
            <a:p>
              <a:endParaRPr lang="en-US" dirty="0"/>
            </a:p>
          </p:txBody>
        </p:sp>
        <p:sp>
          <p:nvSpPr>
            <p:cNvPr id="10254" name="Freeform 12"/>
            <p:cNvSpPr>
              <a:spLocks noEditPoints="1"/>
            </p:cNvSpPr>
            <p:nvPr/>
          </p:nvSpPr>
          <p:spPr bwMode="auto">
            <a:xfrm>
              <a:off x="14157" y="1586"/>
              <a:ext cx="262" cy="257"/>
            </a:xfrm>
            <a:custGeom>
              <a:avLst/>
              <a:gdLst>
                <a:gd name="T0" fmla="*/ 17424 w 113"/>
                <a:gd name="T1" fmla="*/ 16034 h 111"/>
                <a:gd name="T2" fmla="*/ 15208 w 113"/>
                <a:gd name="T3" fmla="*/ 15427 h 111"/>
                <a:gd name="T4" fmla="*/ 14595 w 113"/>
                <a:gd name="T5" fmla="*/ 14966 h 111"/>
                <a:gd name="T6" fmla="*/ 13670 w 113"/>
                <a:gd name="T7" fmla="*/ 13853 h 111"/>
                <a:gd name="T8" fmla="*/ 9907 w 113"/>
                <a:gd name="T9" fmla="*/ 9108 h 111"/>
                <a:gd name="T10" fmla="*/ 11644 w 113"/>
                <a:gd name="T11" fmla="*/ 8303 h 111"/>
                <a:gd name="T12" fmla="*/ 13327 w 113"/>
                <a:gd name="T13" fmla="*/ 6663 h 111"/>
                <a:gd name="T14" fmla="*/ 13809 w 113"/>
                <a:gd name="T15" fmla="*/ 4304 h 111"/>
                <a:gd name="T16" fmla="*/ 12602 w 113"/>
                <a:gd name="T17" fmla="*/ 1067 h 111"/>
                <a:gd name="T18" fmla="*/ 8989 w 113"/>
                <a:gd name="T19" fmla="*/ 0 h 111"/>
                <a:gd name="T20" fmla="*/ 7317 w 113"/>
                <a:gd name="T21" fmla="*/ 0 h 111"/>
                <a:gd name="T22" fmla="*/ 5284 w 113"/>
                <a:gd name="T23" fmla="*/ 0 h 111"/>
                <a:gd name="T24" fmla="*/ 0 w 113"/>
                <a:gd name="T25" fmla="*/ 0 h 111"/>
                <a:gd name="T26" fmla="*/ 0 w 113"/>
                <a:gd name="T27" fmla="*/ 150 h 111"/>
                <a:gd name="T28" fmla="*/ 0 w 113"/>
                <a:gd name="T29" fmla="*/ 917 h 111"/>
                <a:gd name="T30" fmla="*/ 612 w 113"/>
                <a:gd name="T31" fmla="*/ 1067 h 111"/>
                <a:gd name="T32" fmla="*/ 2479 w 113"/>
                <a:gd name="T33" fmla="*/ 1662 h 111"/>
                <a:gd name="T34" fmla="*/ 2608 w 113"/>
                <a:gd name="T35" fmla="*/ 1859 h 111"/>
                <a:gd name="T36" fmla="*/ 2608 w 113"/>
                <a:gd name="T37" fmla="*/ 3253 h 111"/>
                <a:gd name="T38" fmla="*/ 2608 w 113"/>
                <a:gd name="T39" fmla="*/ 8787 h 111"/>
                <a:gd name="T40" fmla="*/ 2608 w 113"/>
                <a:gd name="T41" fmla="*/ 14769 h 111"/>
                <a:gd name="T42" fmla="*/ 2479 w 113"/>
                <a:gd name="T43" fmla="*/ 15427 h 111"/>
                <a:gd name="T44" fmla="*/ 612 w 113"/>
                <a:gd name="T45" fmla="*/ 15834 h 111"/>
                <a:gd name="T46" fmla="*/ 0 w 113"/>
                <a:gd name="T47" fmla="*/ 16034 h 111"/>
                <a:gd name="T48" fmla="*/ 0 w 113"/>
                <a:gd name="T49" fmla="*/ 17106 h 111"/>
                <a:gd name="T50" fmla="*/ 4224 w 113"/>
                <a:gd name="T51" fmla="*/ 16955 h 111"/>
                <a:gd name="T52" fmla="*/ 8129 w 113"/>
                <a:gd name="T53" fmla="*/ 17106 h 111"/>
                <a:gd name="T54" fmla="*/ 8129 w 113"/>
                <a:gd name="T55" fmla="*/ 16955 h 111"/>
                <a:gd name="T56" fmla="*/ 8129 w 113"/>
                <a:gd name="T57" fmla="*/ 16034 h 111"/>
                <a:gd name="T58" fmla="*/ 7317 w 113"/>
                <a:gd name="T59" fmla="*/ 15834 h 111"/>
                <a:gd name="T60" fmla="*/ 5548 w 113"/>
                <a:gd name="T61" fmla="*/ 15427 h 111"/>
                <a:gd name="T62" fmla="*/ 5435 w 113"/>
                <a:gd name="T63" fmla="*/ 14966 h 111"/>
                <a:gd name="T64" fmla="*/ 5284 w 113"/>
                <a:gd name="T65" fmla="*/ 9259 h 111"/>
                <a:gd name="T66" fmla="*/ 7167 w 113"/>
                <a:gd name="T67" fmla="*/ 9370 h 111"/>
                <a:gd name="T68" fmla="*/ 9794 w 113"/>
                <a:gd name="T69" fmla="*/ 12908 h 111"/>
                <a:gd name="T70" fmla="*/ 9907 w 113"/>
                <a:gd name="T71" fmla="*/ 13241 h 111"/>
                <a:gd name="T72" fmla="*/ 11069 w 113"/>
                <a:gd name="T73" fmla="*/ 14769 h 111"/>
                <a:gd name="T74" fmla="*/ 12602 w 113"/>
                <a:gd name="T75" fmla="*/ 17106 h 111"/>
                <a:gd name="T76" fmla="*/ 12741 w 113"/>
                <a:gd name="T77" fmla="*/ 17106 h 111"/>
                <a:gd name="T78" fmla="*/ 14735 w 113"/>
                <a:gd name="T79" fmla="*/ 16955 h 111"/>
                <a:gd name="T80" fmla="*/ 17535 w 113"/>
                <a:gd name="T81" fmla="*/ 17106 h 111"/>
                <a:gd name="T82" fmla="*/ 17535 w 113"/>
                <a:gd name="T83" fmla="*/ 16955 h 111"/>
                <a:gd name="T84" fmla="*/ 17535 w 113"/>
                <a:gd name="T85" fmla="*/ 16034 h 111"/>
                <a:gd name="T86" fmla="*/ 17424 w 113"/>
                <a:gd name="T87" fmla="*/ 16034 h 111"/>
                <a:gd name="T88" fmla="*/ 6967 w 113"/>
                <a:gd name="T89" fmla="*/ 7992 h 111"/>
                <a:gd name="T90" fmla="*/ 5284 w 113"/>
                <a:gd name="T91" fmla="*/ 7842 h 111"/>
                <a:gd name="T92" fmla="*/ 5435 w 113"/>
                <a:gd name="T93" fmla="*/ 1662 h 111"/>
                <a:gd name="T94" fmla="*/ 7628 w 113"/>
                <a:gd name="T95" fmla="*/ 1528 h 111"/>
                <a:gd name="T96" fmla="*/ 10257 w 113"/>
                <a:gd name="T97" fmla="*/ 2332 h 111"/>
                <a:gd name="T98" fmla="*/ 11069 w 113"/>
                <a:gd name="T99" fmla="*/ 4594 h 111"/>
                <a:gd name="T100" fmla="*/ 10123 w 113"/>
                <a:gd name="T101" fmla="*/ 7124 h 111"/>
                <a:gd name="T102" fmla="*/ 6967 w 113"/>
                <a:gd name="T103" fmla="*/ 7992 h 11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3"/>
                <a:gd name="T157" fmla="*/ 0 h 111"/>
                <a:gd name="T158" fmla="*/ 113 w 113"/>
                <a:gd name="T159" fmla="*/ 111 h 11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3" h="111">
                  <a:moveTo>
                    <a:pt x="112" y="104"/>
                  </a:moveTo>
                  <a:cubicBezTo>
                    <a:pt x="106" y="102"/>
                    <a:pt x="101" y="101"/>
                    <a:pt x="98" y="100"/>
                  </a:cubicBezTo>
                  <a:cubicBezTo>
                    <a:pt x="96" y="99"/>
                    <a:pt x="95" y="98"/>
                    <a:pt x="94" y="97"/>
                  </a:cubicBezTo>
                  <a:cubicBezTo>
                    <a:pt x="93" y="97"/>
                    <a:pt x="92" y="95"/>
                    <a:pt x="88" y="90"/>
                  </a:cubicBezTo>
                  <a:cubicBezTo>
                    <a:pt x="88" y="90"/>
                    <a:pt x="68" y="65"/>
                    <a:pt x="64" y="59"/>
                  </a:cubicBezTo>
                  <a:cubicBezTo>
                    <a:pt x="69" y="57"/>
                    <a:pt x="73" y="56"/>
                    <a:pt x="75" y="54"/>
                  </a:cubicBezTo>
                  <a:cubicBezTo>
                    <a:pt x="80" y="51"/>
                    <a:pt x="83" y="47"/>
                    <a:pt x="86" y="43"/>
                  </a:cubicBezTo>
                  <a:cubicBezTo>
                    <a:pt x="88" y="38"/>
                    <a:pt x="89" y="33"/>
                    <a:pt x="89" y="28"/>
                  </a:cubicBezTo>
                  <a:cubicBezTo>
                    <a:pt x="89" y="19"/>
                    <a:pt x="87" y="12"/>
                    <a:pt x="81" y="7"/>
                  </a:cubicBezTo>
                  <a:cubicBezTo>
                    <a:pt x="76" y="2"/>
                    <a:pt x="68" y="0"/>
                    <a:pt x="58" y="0"/>
                  </a:cubicBezTo>
                  <a:cubicBezTo>
                    <a:pt x="47" y="0"/>
                    <a:pt x="47" y="0"/>
                    <a:pt x="47" y="0"/>
                  </a:cubicBezTo>
                  <a:cubicBezTo>
                    <a:pt x="34" y="0"/>
                    <a:pt x="34" y="0"/>
                    <a:pt x="34" y="0"/>
                  </a:cubicBezTo>
                  <a:cubicBezTo>
                    <a:pt x="0" y="0"/>
                    <a:pt x="0" y="0"/>
                    <a:pt x="0" y="0"/>
                  </a:cubicBezTo>
                  <a:cubicBezTo>
                    <a:pt x="0" y="1"/>
                    <a:pt x="0" y="1"/>
                    <a:pt x="0" y="1"/>
                  </a:cubicBezTo>
                  <a:cubicBezTo>
                    <a:pt x="0" y="6"/>
                    <a:pt x="0" y="6"/>
                    <a:pt x="0" y="6"/>
                  </a:cubicBezTo>
                  <a:cubicBezTo>
                    <a:pt x="4" y="7"/>
                    <a:pt x="4" y="7"/>
                    <a:pt x="4" y="7"/>
                  </a:cubicBezTo>
                  <a:cubicBezTo>
                    <a:pt x="10" y="8"/>
                    <a:pt x="14" y="9"/>
                    <a:pt x="16" y="11"/>
                  </a:cubicBezTo>
                  <a:cubicBezTo>
                    <a:pt x="17" y="12"/>
                    <a:pt x="17" y="12"/>
                    <a:pt x="17" y="12"/>
                  </a:cubicBezTo>
                  <a:cubicBezTo>
                    <a:pt x="17" y="12"/>
                    <a:pt x="17" y="13"/>
                    <a:pt x="17" y="21"/>
                  </a:cubicBezTo>
                  <a:cubicBezTo>
                    <a:pt x="17" y="57"/>
                    <a:pt x="17" y="57"/>
                    <a:pt x="17" y="57"/>
                  </a:cubicBezTo>
                  <a:cubicBezTo>
                    <a:pt x="17" y="87"/>
                    <a:pt x="17" y="95"/>
                    <a:pt x="17" y="96"/>
                  </a:cubicBezTo>
                  <a:cubicBezTo>
                    <a:pt x="17" y="98"/>
                    <a:pt x="17" y="99"/>
                    <a:pt x="16" y="100"/>
                  </a:cubicBezTo>
                  <a:cubicBezTo>
                    <a:pt x="15" y="100"/>
                    <a:pt x="14" y="101"/>
                    <a:pt x="4" y="103"/>
                  </a:cubicBezTo>
                  <a:cubicBezTo>
                    <a:pt x="0" y="104"/>
                    <a:pt x="0" y="104"/>
                    <a:pt x="0" y="104"/>
                  </a:cubicBezTo>
                  <a:cubicBezTo>
                    <a:pt x="0" y="111"/>
                    <a:pt x="0" y="111"/>
                    <a:pt x="0" y="111"/>
                  </a:cubicBezTo>
                  <a:cubicBezTo>
                    <a:pt x="27" y="110"/>
                    <a:pt x="27" y="110"/>
                    <a:pt x="27" y="110"/>
                  </a:cubicBezTo>
                  <a:cubicBezTo>
                    <a:pt x="52" y="111"/>
                    <a:pt x="52" y="111"/>
                    <a:pt x="52" y="111"/>
                  </a:cubicBezTo>
                  <a:cubicBezTo>
                    <a:pt x="52" y="110"/>
                    <a:pt x="52" y="110"/>
                    <a:pt x="52" y="110"/>
                  </a:cubicBezTo>
                  <a:cubicBezTo>
                    <a:pt x="52" y="104"/>
                    <a:pt x="52" y="104"/>
                    <a:pt x="52" y="104"/>
                  </a:cubicBezTo>
                  <a:cubicBezTo>
                    <a:pt x="47" y="103"/>
                    <a:pt x="47" y="103"/>
                    <a:pt x="47" y="103"/>
                  </a:cubicBezTo>
                  <a:cubicBezTo>
                    <a:pt x="39" y="101"/>
                    <a:pt x="37" y="100"/>
                    <a:pt x="36" y="100"/>
                  </a:cubicBezTo>
                  <a:cubicBezTo>
                    <a:pt x="35" y="99"/>
                    <a:pt x="35" y="99"/>
                    <a:pt x="35" y="97"/>
                  </a:cubicBezTo>
                  <a:cubicBezTo>
                    <a:pt x="35" y="97"/>
                    <a:pt x="35" y="67"/>
                    <a:pt x="34" y="60"/>
                  </a:cubicBezTo>
                  <a:cubicBezTo>
                    <a:pt x="37" y="61"/>
                    <a:pt x="45" y="61"/>
                    <a:pt x="46" y="61"/>
                  </a:cubicBezTo>
                  <a:cubicBezTo>
                    <a:pt x="47" y="62"/>
                    <a:pt x="63" y="84"/>
                    <a:pt x="63" y="84"/>
                  </a:cubicBezTo>
                  <a:cubicBezTo>
                    <a:pt x="64" y="86"/>
                    <a:pt x="64" y="86"/>
                    <a:pt x="64" y="86"/>
                  </a:cubicBezTo>
                  <a:cubicBezTo>
                    <a:pt x="64" y="86"/>
                    <a:pt x="71" y="96"/>
                    <a:pt x="71" y="96"/>
                  </a:cubicBezTo>
                  <a:cubicBezTo>
                    <a:pt x="81" y="111"/>
                    <a:pt x="81" y="111"/>
                    <a:pt x="81" y="111"/>
                  </a:cubicBezTo>
                  <a:cubicBezTo>
                    <a:pt x="82" y="111"/>
                    <a:pt x="82" y="111"/>
                    <a:pt x="82" y="111"/>
                  </a:cubicBezTo>
                  <a:cubicBezTo>
                    <a:pt x="95" y="110"/>
                    <a:pt x="95" y="110"/>
                    <a:pt x="95" y="110"/>
                  </a:cubicBezTo>
                  <a:cubicBezTo>
                    <a:pt x="113" y="111"/>
                    <a:pt x="113" y="111"/>
                    <a:pt x="113" y="111"/>
                  </a:cubicBezTo>
                  <a:cubicBezTo>
                    <a:pt x="113" y="110"/>
                    <a:pt x="113" y="110"/>
                    <a:pt x="113" y="110"/>
                  </a:cubicBezTo>
                  <a:cubicBezTo>
                    <a:pt x="113" y="104"/>
                    <a:pt x="113" y="104"/>
                    <a:pt x="113" y="104"/>
                  </a:cubicBezTo>
                  <a:lnTo>
                    <a:pt x="112" y="104"/>
                  </a:lnTo>
                  <a:close/>
                  <a:moveTo>
                    <a:pt x="45" y="52"/>
                  </a:moveTo>
                  <a:cubicBezTo>
                    <a:pt x="45" y="52"/>
                    <a:pt x="36" y="51"/>
                    <a:pt x="34" y="51"/>
                  </a:cubicBezTo>
                  <a:cubicBezTo>
                    <a:pt x="34" y="49"/>
                    <a:pt x="35" y="13"/>
                    <a:pt x="35" y="11"/>
                  </a:cubicBezTo>
                  <a:cubicBezTo>
                    <a:pt x="37" y="11"/>
                    <a:pt x="49" y="10"/>
                    <a:pt x="49" y="10"/>
                  </a:cubicBezTo>
                  <a:cubicBezTo>
                    <a:pt x="57" y="10"/>
                    <a:pt x="62" y="12"/>
                    <a:pt x="66" y="15"/>
                  </a:cubicBezTo>
                  <a:cubicBezTo>
                    <a:pt x="69" y="19"/>
                    <a:pt x="71" y="24"/>
                    <a:pt x="71" y="30"/>
                  </a:cubicBezTo>
                  <a:cubicBezTo>
                    <a:pt x="71" y="37"/>
                    <a:pt x="69" y="42"/>
                    <a:pt x="65" y="46"/>
                  </a:cubicBezTo>
                  <a:cubicBezTo>
                    <a:pt x="61" y="50"/>
                    <a:pt x="54" y="52"/>
                    <a:pt x="45" y="52"/>
                  </a:cubicBezTo>
                  <a:close/>
                </a:path>
              </a:pathLst>
            </a:custGeom>
            <a:solidFill>
              <a:srgbClr val="000000"/>
            </a:solidFill>
            <a:ln w="9525">
              <a:noFill/>
              <a:round/>
              <a:headEnd/>
              <a:tailEnd/>
            </a:ln>
          </p:spPr>
          <p:txBody>
            <a:bodyPr/>
            <a:lstStyle/>
            <a:p>
              <a:endParaRPr lang="en-US" dirty="0"/>
            </a:p>
          </p:txBody>
        </p:sp>
        <p:sp>
          <p:nvSpPr>
            <p:cNvPr id="10255" name="Freeform 13"/>
            <p:cNvSpPr>
              <a:spLocks/>
            </p:cNvSpPr>
            <p:nvPr/>
          </p:nvSpPr>
          <p:spPr bwMode="auto">
            <a:xfrm>
              <a:off x="14454" y="1586"/>
              <a:ext cx="230" cy="257"/>
            </a:xfrm>
            <a:custGeom>
              <a:avLst/>
              <a:gdLst>
                <a:gd name="T0" fmla="*/ 0 w 99"/>
                <a:gd name="T1" fmla="*/ 150 h 111"/>
                <a:gd name="T2" fmla="*/ 0 w 99"/>
                <a:gd name="T3" fmla="*/ 917 h 111"/>
                <a:gd name="T4" fmla="*/ 1431 w 99"/>
                <a:gd name="T5" fmla="*/ 1264 h 111"/>
                <a:gd name="T6" fmla="*/ 2509 w 99"/>
                <a:gd name="T7" fmla="*/ 1528 h 111"/>
                <a:gd name="T8" fmla="*/ 2509 w 99"/>
                <a:gd name="T9" fmla="*/ 1662 h 111"/>
                <a:gd name="T10" fmla="*/ 2644 w 99"/>
                <a:gd name="T11" fmla="*/ 3387 h 111"/>
                <a:gd name="T12" fmla="*/ 2644 w 99"/>
                <a:gd name="T13" fmla="*/ 8453 h 111"/>
                <a:gd name="T14" fmla="*/ 2644 w 99"/>
                <a:gd name="T15" fmla="*/ 11579 h 111"/>
                <a:gd name="T16" fmla="*/ 2644 w 99"/>
                <a:gd name="T17" fmla="*/ 14313 h 111"/>
                <a:gd name="T18" fmla="*/ 2644 w 99"/>
                <a:gd name="T19" fmla="*/ 14619 h 111"/>
                <a:gd name="T20" fmla="*/ 2509 w 99"/>
                <a:gd name="T21" fmla="*/ 15427 h 111"/>
                <a:gd name="T22" fmla="*/ 2047 w 99"/>
                <a:gd name="T23" fmla="*/ 15577 h 111"/>
                <a:gd name="T24" fmla="*/ 151 w 99"/>
                <a:gd name="T25" fmla="*/ 16034 h 111"/>
                <a:gd name="T26" fmla="*/ 0 w 99"/>
                <a:gd name="T27" fmla="*/ 16034 h 111"/>
                <a:gd name="T28" fmla="*/ 0 w 99"/>
                <a:gd name="T29" fmla="*/ 17106 h 111"/>
                <a:gd name="T30" fmla="*/ 5678 w 99"/>
                <a:gd name="T31" fmla="*/ 16955 h 111"/>
                <a:gd name="T32" fmla="*/ 13807 w 99"/>
                <a:gd name="T33" fmla="*/ 17106 h 111"/>
                <a:gd name="T34" fmla="*/ 14007 w 99"/>
                <a:gd name="T35" fmla="*/ 16955 h 111"/>
                <a:gd name="T36" fmla="*/ 15561 w 99"/>
                <a:gd name="T37" fmla="*/ 12297 h 111"/>
                <a:gd name="T38" fmla="*/ 15236 w 99"/>
                <a:gd name="T39" fmla="*/ 12297 h 111"/>
                <a:gd name="T40" fmla="*/ 14272 w 99"/>
                <a:gd name="T41" fmla="*/ 12297 h 111"/>
                <a:gd name="T42" fmla="*/ 14007 w 99"/>
                <a:gd name="T43" fmla="*/ 12785 h 111"/>
                <a:gd name="T44" fmla="*/ 12727 w 99"/>
                <a:gd name="T45" fmla="*/ 14769 h 111"/>
                <a:gd name="T46" fmla="*/ 11976 w 99"/>
                <a:gd name="T47" fmla="*/ 15230 h 111"/>
                <a:gd name="T48" fmla="*/ 10698 w 99"/>
                <a:gd name="T49" fmla="*/ 15427 h 111"/>
                <a:gd name="T50" fmla="*/ 10218 w 99"/>
                <a:gd name="T51" fmla="*/ 15427 h 111"/>
                <a:gd name="T52" fmla="*/ 5355 w 99"/>
                <a:gd name="T53" fmla="*/ 15427 h 111"/>
                <a:gd name="T54" fmla="*/ 5355 w 99"/>
                <a:gd name="T55" fmla="*/ 8787 h 111"/>
                <a:gd name="T56" fmla="*/ 8452 w 99"/>
                <a:gd name="T57" fmla="*/ 8787 h 111"/>
                <a:gd name="T58" fmla="*/ 10218 w 99"/>
                <a:gd name="T59" fmla="*/ 8909 h 111"/>
                <a:gd name="T60" fmla="*/ 10547 w 99"/>
                <a:gd name="T61" fmla="*/ 9259 h 111"/>
                <a:gd name="T62" fmla="*/ 10833 w 99"/>
                <a:gd name="T63" fmla="*/ 11123 h 111"/>
                <a:gd name="T64" fmla="*/ 11049 w 99"/>
                <a:gd name="T65" fmla="*/ 11232 h 111"/>
                <a:gd name="T66" fmla="*/ 12111 w 99"/>
                <a:gd name="T67" fmla="*/ 11232 h 111"/>
                <a:gd name="T68" fmla="*/ 11976 w 99"/>
                <a:gd name="T69" fmla="*/ 8192 h 111"/>
                <a:gd name="T70" fmla="*/ 12111 w 99"/>
                <a:gd name="T71" fmla="*/ 4915 h 111"/>
                <a:gd name="T72" fmla="*/ 11976 w 99"/>
                <a:gd name="T73" fmla="*/ 4915 h 111"/>
                <a:gd name="T74" fmla="*/ 11049 w 99"/>
                <a:gd name="T75" fmla="*/ 4915 h 111"/>
                <a:gd name="T76" fmla="*/ 10833 w 99"/>
                <a:gd name="T77" fmla="*/ 5399 h 111"/>
                <a:gd name="T78" fmla="*/ 10348 w 99"/>
                <a:gd name="T79" fmla="*/ 6925 h 111"/>
                <a:gd name="T80" fmla="*/ 9883 w 99"/>
                <a:gd name="T81" fmla="*/ 7238 h 111"/>
                <a:gd name="T82" fmla="*/ 7987 w 99"/>
                <a:gd name="T83" fmla="*/ 7388 h 111"/>
                <a:gd name="T84" fmla="*/ 5355 w 99"/>
                <a:gd name="T85" fmla="*/ 7388 h 111"/>
                <a:gd name="T86" fmla="*/ 5355 w 99"/>
                <a:gd name="T87" fmla="*/ 5265 h 111"/>
                <a:gd name="T88" fmla="*/ 5355 w 99"/>
                <a:gd name="T89" fmla="*/ 1662 h 111"/>
                <a:gd name="T90" fmla="*/ 10083 w 99"/>
                <a:gd name="T91" fmla="*/ 1662 h 111"/>
                <a:gd name="T92" fmla="*/ 11776 w 99"/>
                <a:gd name="T93" fmla="*/ 1662 h 111"/>
                <a:gd name="T94" fmla="*/ 12262 w 99"/>
                <a:gd name="T95" fmla="*/ 2123 h 111"/>
                <a:gd name="T96" fmla="*/ 13052 w 99"/>
                <a:gd name="T97" fmla="*/ 4198 h 111"/>
                <a:gd name="T98" fmla="*/ 13052 w 99"/>
                <a:gd name="T99" fmla="*/ 4304 h 111"/>
                <a:gd name="T100" fmla="*/ 14272 w 99"/>
                <a:gd name="T101" fmla="*/ 4304 h 111"/>
                <a:gd name="T102" fmla="*/ 14272 w 99"/>
                <a:gd name="T103" fmla="*/ 4198 h 111"/>
                <a:gd name="T104" fmla="*/ 14007 w 99"/>
                <a:gd name="T105" fmla="*/ 150 h 111"/>
                <a:gd name="T106" fmla="*/ 14007 w 99"/>
                <a:gd name="T107" fmla="*/ 0 h 111"/>
                <a:gd name="T108" fmla="*/ 5478 w 99"/>
                <a:gd name="T109" fmla="*/ 0 h 111"/>
                <a:gd name="T110" fmla="*/ 151 w 99"/>
                <a:gd name="T111" fmla="*/ 0 h 111"/>
                <a:gd name="T112" fmla="*/ 0 w 99"/>
                <a:gd name="T113" fmla="*/ 0 h 111"/>
                <a:gd name="T114" fmla="*/ 0 w 99"/>
                <a:gd name="T115" fmla="*/ 150 h 1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9"/>
                <a:gd name="T175" fmla="*/ 0 h 111"/>
                <a:gd name="T176" fmla="*/ 99 w 99"/>
                <a:gd name="T177" fmla="*/ 111 h 1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9" h="111">
                  <a:moveTo>
                    <a:pt x="0" y="1"/>
                  </a:moveTo>
                  <a:cubicBezTo>
                    <a:pt x="0" y="6"/>
                    <a:pt x="0" y="6"/>
                    <a:pt x="0" y="6"/>
                  </a:cubicBezTo>
                  <a:cubicBezTo>
                    <a:pt x="9" y="8"/>
                    <a:pt x="9" y="8"/>
                    <a:pt x="9" y="8"/>
                  </a:cubicBezTo>
                  <a:cubicBezTo>
                    <a:pt x="14" y="10"/>
                    <a:pt x="15" y="10"/>
                    <a:pt x="16" y="10"/>
                  </a:cubicBezTo>
                  <a:cubicBezTo>
                    <a:pt x="16" y="11"/>
                    <a:pt x="16" y="11"/>
                    <a:pt x="16" y="11"/>
                  </a:cubicBezTo>
                  <a:cubicBezTo>
                    <a:pt x="17" y="11"/>
                    <a:pt x="17" y="13"/>
                    <a:pt x="17" y="22"/>
                  </a:cubicBezTo>
                  <a:cubicBezTo>
                    <a:pt x="17" y="55"/>
                    <a:pt x="17" y="55"/>
                    <a:pt x="17" y="55"/>
                  </a:cubicBezTo>
                  <a:cubicBezTo>
                    <a:pt x="17" y="75"/>
                    <a:pt x="17" y="75"/>
                    <a:pt x="17" y="75"/>
                  </a:cubicBezTo>
                  <a:cubicBezTo>
                    <a:pt x="17" y="93"/>
                    <a:pt x="17" y="93"/>
                    <a:pt x="17" y="93"/>
                  </a:cubicBezTo>
                  <a:cubicBezTo>
                    <a:pt x="17" y="95"/>
                    <a:pt x="17" y="95"/>
                    <a:pt x="17" y="95"/>
                  </a:cubicBezTo>
                  <a:cubicBezTo>
                    <a:pt x="17" y="98"/>
                    <a:pt x="16" y="99"/>
                    <a:pt x="16" y="100"/>
                  </a:cubicBezTo>
                  <a:cubicBezTo>
                    <a:pt x="16" y="100"/>
                    <a:pt x="15" y="100"/>
                    <a:pt x="13" y="101"/>
                  </a:cubicBezTo>
                  <a:cubicBezTo>
                    <a:pt x="13" y="101"/>
                    <a:pt x="1" y="104"/>
                    <a:pt x="1" y="104"/>
                  </a:cubicBezTo>
                  <a:cubicBezTo>
                    <a:pt x="0" y="104"/>
                    <a:pt x="0" y="104"/>
                    <a:pt x="0" y="104"/>
                  </a:cubicBezTo>
                  <a:cubicBezTo>
                    <a:pt x="0" y="111"/>
                    <a:pt x="0" y="111"/>
                    <a:pt x="0" y="111"/>
                  </a:cubicBezTo>
                  <a:cubicBezTo>
                    <a:pt x="36" y="110"/>
                    <a:pt x="36" y="110"/>
                    <a:pt x="36" y="110"/>
                  </a:cubicBezTo>
                  <a:cubicBezTo>
                    <a:pt x="88" y="111"/>
                    <a:pt x="88" y="111"/>
                    <a:pt x="88" y="111"/>
                  </a:cubicBezTo>
                  <a:cubicBezTo>
                    <a:pt x="89" y="110"/>
                    <a:pt x="89" y="110"/>
                    <a:pt x="89" y="110"/>
                  </a:cubicBezTo>
                  <a:cubicBezTo>
                    <a:pt x="99" y="80"/>
                    <a:pt x="99" y="80"/>
                    <a:pt x="99" y="80"/>
                  </a:cubicBezTo>
                  <a:cubicBezTo>
                    <a:pt x="97" y="80"/>
                    <a:pt x="97" y="80"/>
                    <a:pt x="97" y="80"/>
                  </a:cubicBezTo>
                  <a:cubicBezTo>
                    <a:pt x="91" y="80"/>
                    <a:pt x="91" y="80"/>
                    <a:pt x="91" y="80"/>
                  </a:cubicBezTo>
                  <a:cubicBezTo>
                    <a:pt x="89" y="83"/>
                    <a:pt x="89" y="83"/>
                    <a:pt x="89" y="83"/>
                  </a:cubicBezTo>
                  <a:cubicBezTo>
                    <a:pt x="85" y="91"/>
                    <a:pt x="82" y="95"/>
                    <a:pt x="81" y="96"/>
                  </a:cubicBezTo>
                  <a:cubicBezTo>
                    <a:pt x="79" y="98"/>
                    <a:pt x="78" y="99"/>
                    <a:pt x="76" y="99"/>
                  </a:cubicBezTo>
                  <a:cubicBezTo>
                    <a:pt x="75" y="100"/>
                    <a:pt x="74" y="100"/>
                    <a:pt x="68" y="100"/>
                  </a:cubicBezTo>
                  <a:cubicBezTo>
                    <a:pt x="65" y="100"/>
                    <a:pt x="65" y="100"/>
                    <a:pt x="65" y="100"/>
                  </a:cubicBezTo>
                  <a:cubicBezTo>
                    <a:pt x="65" y="100"/>
                    <a:pt x="37" y="100"/>
                    <a:pt x="34" y="100"/>
                  </a:cubicBezTo>
                  <a:cubicBezTo>
                    <a:pt x="34" y="97"/>
                    <a:pt x="34" y="60"/>
                    <a:pt x="34" y="57"/>
                  </a:cubicBezTo>
                  <a:cubicBezTo>
                    <a:pt x="36" y="57"/>
                    <a:pt x="54" y="57"/>
                    <a:pt x="54" y="57"/>
                  </a:cubicBezTo>
                  <a:cubicBezTo>
                    <a:pt x="62" y="57"/>
                    <a:pt x="64" y="58"/>
                    <a:pt x="65" y="58"/>
                  </a:cubicBezTo>
                  <a:cubicBezTo>
                    <a:pt x="66" y="58"/>
                    <a:pt x="66" y="59"/>
                    <a:pt x="67" y="60"/>
                  </a:cubicBezTo>
                  <a:cubicBezTo>
                    <a:pt x="67" y="60"/>
                    <a:pt x="67" y="62"/>
                    <a:pt x="69" y="72"/>
                  </a:cubicBezTo>
                  <a:cubicBezTo>
                    <a:pt x="70" y="73"/>
                    <a:pt x="70" y="73"/>
                    <a:pt x="70" y="73"/>
                  </a:cubicBezTo>
                  <a:cubicBezTo>
                    <a:pt x="77" y="73"/>
                    <a:pt x="77" y="73"/>
                    <a:pt x="77" y="73"/>
                  </a:cubicBezTo>
                  <a:cubicBezTo>
                    <a:pt x="76" y="53"/>
                    <a:pt x="76" y="53"/>
                    <a:pt x="76" y="53"/>
                  </a:cubicBezTo>
                  <a:cubicBezTo>
                    <a:pt x="77" y="32"/>
                    <a:pt x="77" y="32"/>
                    <a:pt x="77" y="32"/>
                  </a:cubicBezTo>
                  <a:cubicBezTo>
                    <a:pt x="76" y="32"/>
                    <a:pt x="76" y="32"/>
                    <a:pt x="76" y="32"/>
                  </a:cubicBezTo>
                  <a:cubicBezTo>
                    <a:pt x="70" y="32"/>
                    <a:pt x="70" y="32"/>
                    <a:pt x="70" y="32"/>
                  </a:cubicBezTo>
                  <a:cubicBezTo>
                    <a:pt x="69" y="35"/>
                    <a:pt x="69" y="35"/>
                    <a:pt x="69" y="35"/>
                  </a:cubicBezTo>
                  <a:cubicBezTo>
                    <a:pt x="67" y="42"/>
                    <a:pt x="66" y="45"/>
                    <a:pt x="66" y="45"/>
                  </a:cubicBezTo>
                  <a:cubicBezTo>
                    <a:pt x="65" y="46"/>
                    <a:pt x="65" y="47"/>
                    <a:pt x="63" y="47"/>
                  </a:cubicBezTo>
                  <a:cubicBezTo>
                    <a:pt x="63" y="47"/>
                    <a:pt x="60" y="48"/>
                    <a:pt x="51" y="48"/>
                  </a:cubicBezTo>
                  <a:cubicBezTo>
                    <a:pt x="51" y="48"/>
                    <a:pt x="36" y="48"/>
                    <a:pt x="34" y="48"/>
                  </a:cubicBezTo>
                  <a:cubicBezTo>
                    <a:pt x="34" y="45"/>
                    <a:pt x="34" y="34"/>
                    <a:pt x="34" y="34"/>
                  </a:cubicBezTo>
                  <a:cubicBezTo>
                    <a:pt x="34" y="34"/>
                    <a:pt x="34" y="16"/>
                    <a:pt x="34" y="11"/>
                  </a:cubicBezTo>
                  <a:cubicBezTo>
                    <a:pt x="37" y="11"/>
                    <a:pt x="64" y="11"/>
                    <a:pt x="64" y="11"/>
                  </a:cubicBezTo>
                  <a:cubicBezTo>
                    <a:pt x="71" y="11"/>
                    <a:pt x="74" y="11"/>
                    <a:pt x="75" y="11"/>
                  </a:cubicBezTo>
                  <a:cubicBezTo>
                    <a:pt x="76" y="12"/>
                    <a:pt x="77" y="13"/>
                    <a:pt x="78" y="14"/>
                  </a:cubicBezTo>
                  <a:cubicBezTo>
                    <a:pt x="79" y="16"/>
                    <a:pt x="81" y="21"/>
                    <a:pt x="83" y="27"/>
                  </a:cubicBezTo>
                  <a:cubicBezTo>
                    <a:pt x="83" y="28"/>
                    <a:pt x="83" y="28"/>
                    <a:pt x="83" y="28"/>
                  </a:cubicBezTo>
                  <a:cubicBezTo>
                    <a:pt x="91" y="28"/>
                    <a:pt x="91" y="28"/>
                    <a:pt x="91" y="28"/>
                  </a:cubicBezTo>
                  <a:cubicBezTo>
                    <a:pt x="91" y="27"/>
                    <a:pt x="91" y="27"/>
                    <a:pt x="91" y="27"/>
                  </a:cubicBezTo>
                  <a:cubicBezTo>
                    <a:pt x="89" y="18"/>
                    <a:pt x="89" y="10"/>
                    <a:pt x="89" y="1"/>
                  </a:cubicBezTo>
                  <a:cubicBezTo>
                    <a:pt x="89" y="0"/>
                    <a:pt x="89" y="0"/>
                    <a:pt x="89" y="0"/>
                  </a:cubicBezTo>
                  <a:cubicBezTo>
                    <a:pt x="35" y="0"/>
                    <a:pt x="35" y="0"/>
                    <a:pt x="35" y="0"/>
                  </a:cubicBezTo>
                  <a:cubicBezTo>
                    <a:pt x="22" y="0"/>
                    <a:pt x="11" y="0"/>
                    <a:pt x="1" y="0"/>
                  </a:cubicBezTo>
                  <a:cubicBezTo>
                    <a:pt x="0" y="0"/>
                    <a:pt x="0" y="0"/>
                    <a:pt x="0" y="0"/>
                  </a:cubicBezTo>
                  <a:lnTo>
                    <a:pt x="0" y="1"/>
                  </a:lnTo>
                  <a:close/>
                </a:path>
              </a:pathLst>
            </a:custGeom>
            <a:solidFill>
              <a:srgbClr val="000000"/>
            </a:solidFill>
            <a:ln w="9525">
              <a:noFill/>
              <a:round/>
              <a:headEnd/>
              <a:tailEnd/>
            </a:ln>
          </p:spPr>
          <p:txBody>
            <a:bodyPr/>
            <a:lstStyle/>
            <a:p>
              <a:endParaRPr lang="en-US" dirty="0"/>
            </a:p>
          </p:txBody>
        </p:sp>
        <p:sp>
          <p:nvSpPr>
            <p:cNvPr id="10256" name="Freeform 14"/>
            <p:cNvSpPr>
              <a:spLocks/>
            </p:cNvSpPr>
            <p:nvPr/>
          </p:nvSpPr>
          <p:spPr bwMode="auto">
            <a:xfrm>
              <a:off x="14725" y="1586"/>
              <a:ext cx="230" cy="257"/>
            </a:xfrm>
            <a:custGeom>
              <a:avLst/>
              <a:gdLst>
                <a:gd name="T0" fmla="*/ 0 w 99"/>
                <a:gd name="T1" fmla="*/ 150 h 111"/>
                <a:gd name="T2" fmla="*/ 0 w 99"/>
                <a:gd name="T3" fmla="*/ 917 h 111"/>
                <a:gd name="T4" fmla="*/ 1431 w 99"/>
                <a:gd name="T5" fmla="*/ 1264 h 111"/>
                <a:gd name="T6" fmla="*/ 2358 w 99"/>
                <a:gd name="T7" fmla="*/ 1528 h 111"/>
                <a:gd name="T8" fmla="*/ 2509 w 99"/>
                <a:gd name="T9" fmla="*/ 1662 h 111"/>
                <a:gd name="T10" fmla="*/ 2644 w 99"/>
                <a:gd name="T11" fmla="*/ 3387 h 111"/>
                <a:gd name="T12" fmla="*/ 2644 w 99"/>
                <a:gd name="T13" fmla="*/ 8453 h 111"/>
                <a:gd name="T14" fmla="*/ 2644 w 99"/>
                <a:gd name="T15" fmla="*/ 11579 h 111"/>
                <a:gd name="T16" fmla="*/ 2644 w 99"/>
                <a:gd name="T17" fmla="*/ 14313 h 111"/>
                <a:gd name="T18" fmla="*/ 2644 w 99"/>
                <a:gd name="T19" fmla="*/ 14619 h 111"/>
                <a:gd name="T20" fmla="*/ 2509 w 99"/>
                <a:gd name="T21" fmla="*/ 15427 h 111"/>
                <a:gd name="T22" fmla="*/ 2047 w 99"/>
                <a:gd name="T23" fmla="*/ 15577 h 111"/>
                <a:gd name="T24" fmla="*/ 151 w 99"/>
                <a:gd name="T25" fmla="*/ 16034 h 111"/>
                <a:gd name="T26" fmla="*/ 0 w 99"/>
                <a:gd name="T27" fmla="*/ 16034 h 111"/>
                <a:gd name="T28" fmla="*/ 0 w 99"/>
                <a:gd name="T29" fmla="*/ 17106 h 111"/>
                <a:gd name="T30" fmla="*/ 5678 w 99"/>
                <a:gd name="T31" fmla="*/ 16955 h 111"/>
                <a:gd name="T32" fmla="*/ 13807 w 99"/>
                <a:gd name="T33" fmla="*/ 17106 h 111"/>
                <a:gd name="T34" fmla="*/ 14007 w 99"/>
                <a:gd name="T35" fmla="*/ 16955 h 111"/>
                <a:gd name="T36" fmla="*/ 15561 w 99"/>
                <a:gd name="T37" fmla="*/ 12297 h 111"/>
                <a:gd name="T38" fmla="*/ 15236 w 99"/>
                <a:gd name="T39" fmla="*/ 12297 h 111"/>
                <a:gd name="T40" fmla="*/ 14272 w 99"/>
                <a:gd name="T41" fmla="*/ 12297 h 111"/>
                <a:gd name="T42" fmla="*/ 14007 w 99"/>
                <a:gd name="T43" fmla="*/ 12785 h 111"/>
                <a:gd name="T44" fmla="*/ 12727 w 99"/>
                <a:gd name="T45" fmla="*/ 14769 h 111"/>
                <a:gd name="T46" fmla="*/ 11976 w 99"/>
                <a:gd name="T47" fmla="*/ 15230 h 111"/>
                <a:gd name="T48" fmla="*/ 10698 w 99"/>
                <a:gd name="T49" fmla="*/ 15427 h 111"/>
                <a:gd name="T50" fmla="*/ 10218 w 99"/>
                <a:gd name="T51" fmla="*/ 15427 h 111"/>
                <a:gd name="T52" fmla="*/ 5355 w 99"/>
                <a:gd name="T53" fmla="*/ 15427 h 111"/>
                <a:gd name="T54" fmla="*/ 5355 w 99"/>
                <a:gd name="T55" fmla="*/ 8787 h 111"/>
                <a:gd name="T56" fmla="*/ 8452 w 99"/>
                <a:gd name="T57" fmla="*/ 8787 h 111"/>
                <a:gd name="T58" fmla="*/ 10218 w 99"/>
                <a:gd name="T59" fmla="*/ 8909 h 111"/>
                <a:gd name="T60" fmla="*/ 10547 w 99"/>
                <a:gd name="T61" fmla="*/ 9259 h 111"/>
                <a:gd name="T62" fmla="*/ 10833 w 99"/>
                <a:gd name="T63" fmla="*/ 11123 h 111"/>
                <a:gd name="T64" fmla="*/ 11049 w 99"/>
                <a:gd name="T65" fmla="*/ 11232 h 111"/>
                <a:gd name="T66" fmla="*/ 12111 w 99"/>
                <a:gd name="T67" fmla="*/ 11232 h 111"/>
                <a:gd name="T68" fmla="*/ 11976 w 99"/>
                <a:gd name="T69" fmla="*/ 8192 h 111"/>
                <a:gd name="T70" fmla="*/ 12111 w 99"/>
                <a:gd name="T71" fmla="*/ 4915 h 111"/>
                <a:gd name="T72" fmla="*/ 11976 w 99"/>
                <a:gd name="T73" fmla="*/ 4915 h 111"/>
                <a:gd name="T74" fmla="*/ 11049 w 99"/>
                <a:gd name="T75" fmla="*/ 4915 h 111"/>
                <a:gd name="T76" fmla="*/ 10833 w 99"/>
                <a:gd name="T77" fmla="*/ 5399 h 111"/>
                <a:gd name="T78" fmla="*/ 10348 w 99"/>
                <a:gd name="T79" fmla="*/ 6925 h 111"/>
                <a:gd name="T80" fmla="*/ 9883 w 99"/>
                <a:gd name="T81" fmla="*/ 7238 h 111"/>
                <a:gd name="T82" fmla="*/ 7987 w 99"/>
                <a:gd name="T83" fmla="*/ 7388 h 111"/>
                <a:gd name="T84" fmla="*/ 5355 w 99"/>
                <a:gd name="T85" fmla="*/ 7388 h 111"/>
                <a:gd name="T86" fmla="*/ 5355 w 99"/>
                <a:gd name="T87" fmla="*/ 5265 h 111"/>
                <a:gd name="T88" fmla="*/ 5355 w 99"/>
                <a:gd name="T89" fmla="*/ 1662 h 111"/>
                <a:gd name="T90" fmla="*/ 10083 w 99"/>
                <a:gd name="T91" fmla="*/ 1662 h 111"/>
                <a:gd name="T92" fmla="*/ 11776 w 99"/>
                <a:gd name="T93" fmla="*/ 1662 h 111"/>
                <a:gd name="T94" fmla="*/ 12262 w 99"/>
                <a:gd name="T95" fmla="*/ 2123 h 111"/>
                <a:gd name="T96" fmla="*/ 13052 w 99"/>
                <a:gd name="T97" fmla="*/ 4198 h 111"/>
                <a:gd name="T98" fmla="*/ 13052 w 99"/>
                <a:gd name="T99" fmla="*/ 4304 h 111"/>
                <a:gd name="T100" fmla="*/ 14272 w 99"/>
                <a:gd name="T101" fmla="*/ 4304 h 111"/>
                <a:gd name="T102" fmla="*/ 14272 w 99"/>
                <a:gd name="T103" fmla="*/ 4198 h 111"/>
                <a:gd name="T104" fmla="*/ 14007 w 99"/>
                <a:gd name="T105" fmla="*/ 150 h 111"/>
                <a:gd name="T106" fmla="*/ 14007 w 99"/>
                <a:gd name="T107" fmla="*/ 0 h 111"/>
                <a:gd name="T108" fmla="*/ 5478 w 99"/>
                <a:gd name="T109" fmla="*/ 0 h 111"/>
                <a:gd name="T110" fmla="*/ 151 w 99"/>
                <a:gd name="T111" fmla="*/ 0 h 111"/>
                <a:gd name="T112" fmla="*/ 0 w 99"/>
                <a:gd name="T113" fmla="*/ 0 h 111"/>
                <a:gd name="T114" fmla="*/ 0 w 99"/>
                <a:gd name="T115" fmla="*/ 150 h 1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9"/>
                <a:gd name="T175" fmla="*/ 0 h 111"/>
                <a:gd name="T176" fmla="*/ 99 w 99"/>
                <a:gd name="T177" fmla="*/ 111 h 1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9" h="111">
                  <a:moveTo>
                    <a:pt x="0" y="1"/>
                  </a:moveTo>
                  <a:cubicBezTo>
                    <a:pt x="0" y="6"/>
                    <a:pt x="0" y="6"/>
                    <a:pt x="0" y="6"/>
                  </a:cubicBezTo>
                  <a:cubicBezTo>
                    <a:pt x="9" y="8"/>
                    <a:pt x="9" y="8"/>
                    <a:pt x="9" y="8"/>
                  </a:cubicBezTo>
                  <a:cubicBezTo>
                    <a:pt x="14" y="10"/>
                    <a:pt x="15" y="10"/>
                    <a:pt x="15" y="10"/>
                  </a:cubicBezTo>
                  <a:cubicBezTo>
                    <a:pt x="16" y="11"/>
                    <a:pt x="16" y="11"/>
                    <a:pt x="16" y="11"/>
                  </a:cubicBezTo>
                  <a:cubicBezTo>
                    <a:pt x="17" y="12"/>
                    <a:pt x="17" y="13"/>
                    <a:pt x="17" y="22"/>
                  </a:cubicBezTo>
                  <a:cubicBezTo>
                    <a:pt x="17" y="55"/>
                    <a:pt x="17" y="55"/>
                    <a:pt x="17" y="55"/>
                  </a:cubicBezTo>
                  <a:cubicBezTo>
                    <a:pt x="17" y="75"/>
                    <a:pt x="17" y="75"/>
                    <a:pt x="17" y="75"/>
                  </a:cubicBezTo>
                  <a:cubicBezTo>
                    <a:pt x="17" y="93"/>
                    <a:pt x="17" y="93"/>
                    <a:pt x="17" y="93"/>
                  </a:cubicBezTo>
                  <a:cubicBezTo>
                    <a:pt x="17" y="95"/>
                    <a:pt x="17" y="95"/>
                    <a:pt x="17" y="95"/>
                  </a:cubicBezTo>
                  <a:cubicBezTo>
                    <a:pt x="17" y="98"/>
                    <a:pt x="16" y="99"/>
                    <a:pt x="16" y="100"/>
                  </a:cubicBezTo>
                  <a:cubicBezTo>
                    <a:pt x="16" y="100"/>
                    <a:pt x="15" y="100"/>
                    <a:pt x="13" y="101"/>
                  </a:cubicBezTo>
                  <a:cubicBezTo>
                    <a:pt x="13" y="101"/>
                    <a:pt x="1" y="104"/>
                    <a:pt x="1" y="104"/>
                  </a:cubicBezTo>
                  <a:cubicBezTo>
                    <a:pt x="0" y="104"/>
                    <a:pt x="0" y="104"/>
                    <a:pt x="0" y="104"/>
                  </a:cubicBezTo>
                  <a:cubicBezTo>
                    <a:pt x="0" y="111"/>
                    <a:pt x="0" y="111"/>
                    <a:pt x="0" y="111"/>
                  </a:cubicBezTo>
                  <a:cubicBezTo>
                    <a:pt x="36" y="110"/>
                    <a:pt x="36" y="110"/>
                    <a:pt x="36" y="110"/>
                  </a:cubicBezTo>
                  <a:cubicBezTo>
                    <a:pt x="88" y="111"/>
                    <a:pt x="88" y="111"/>
                    <a:pt x="88" y="111"/>
                  </a:cubicBezTo>
                  <a:cubicBezTo>
                    <a:pt x="89" y="110"/>
                    <a:pt x="89" y="110"/>
                    <a:pt x="89" y="110"/>
                  </a:cubicBezTo>
                  <a:cubicBezTo>
                    <a:pt x="99" y="80"/>
                    <a:pt x="99" y="80"/>
                    <a:pt x="99" y="80"/>
                  </a:cubicBezTo>
                  <a:cubicBezTo>
                    <a:pt x="97" y="80"/>
                    <a:pt x="97" y="80"/>
                    <a:pt x="97" y="80"/>
                  </a:cubicBezTo>
                  <a:cubicBezTo>
                    <a:pt x="91" y="80"/>
                    <a:pt x="91" y="80"/>
                    <a:pt x="91" y="80"/>
                  </a:cubicBezTo>
                  <a:cubicBezTo>
                    <a:pt x="89" y="83"/>
                    <a:pt x="89" y="83"/>
                    <a:pt x="89" y="83"/>
                  </a:cubicBezTo>
                  <a:cubicBezTo>
                    <a:pt x="84" y="92"/>
                    <a:pt x="82" y="95"/>
                    <a:pt x="81" y="96"/>
                  </a:cubicBezTo>
                  <a:cubicBezTo>
                    <a:pt x="79" y="98"/>
                    <a:pt x="78" y="99"/>
                    <a:pt x="76" y="99"/>
                  </a:cubicBezTo>
                  <a:cubicBezTo>
                    <a:pt x="75" y="100"/>
                    <a:pt x="74" y="100"/>
                    <a:pt x="68" y="100"/>
                  </a:cubicBezTo>
                  <a:cubicBezTo>
                    <a:pt x="65" y="100"/>
                    <a:pt x="65" y="100"/>
                    <a:pt x="65" y="100"/>
                  </a:cubicBezTo>
                  <a:cubicBezTo>
                    <a:pt x="65" y="100"/>
                    <a:pt x="37" y="100"/>
                    <a:pt x="34" y="100"/>
                  </a:cubicBezTo>
                  <a:cubicBezTo>
                    <a:pt x="34" y="97"/>
                    <a:pt x="34" y="60"/>
                    <a:pt x="34" y="57"/>
                  </a:cubicBezTo>
                  <a:cubicBezTo>
                    <a:pt x="36" y="57"/>
                    <a:pt x="54" y="57"/>
                    <a:pt x="54" y="57"/>
                  </a:cubicBezTo>
                  <a:cubicBezTo>
                    <a:pt x="62" y="57"/>
                    <a:pt x="64" y="58"/>
                    <a:pt x="65" y="58"/>
                  </a:cubicBezTo>
                  <a:cubicBezTo>
                    <a:pt x="66" y="58"/>
                    <a:pt x="66" y="59"/>
                    <a:pt x="67" y="60"/>
                  </a:cubicBezTo>
                  <a:cubicBezTo>
                    <a:pt x="67" y="60"/>
                    <a:pt x="67" y="63"/>
                    <a:pt x="69" y="72"/>
                  </a:cubicBezTo>
                  <a:cubicBezTo>
                    <a:pt x="70" y="73"/>
                    <a:pt x="70" y="73"/>
                    <a:pt x="70" y="73"/>
                  </a:cubicBezTo>
                  <a:cubicBezTo>
                    <a:pt x="77" y="73"/>
                    <a:pt x="77" y="73"/>
                    <a:pt x="77" y="73"/>
                  </a:cubicBezTo>
                  <a:cubicBezTo>
                    <a:pt x="76" y="53"/>
                    <a:pt x="76" y="53"/>
                    <a:pt x="76" y="53"/>
                  </a:cubicBezTo>
                  <a:cubicBezTo>
                    <a:pt x="77" y="32"/>
                    <a:pt x="77" y="32"/>
                    <a:pt x="77" y="32"/>
                  </a:cubicBezTo>
                  <a:cubicBezTo>
                    <a:pt x="76" y="32"/>
                    <a:pt x="76" y="32"/>
                    <a:pt x="76" y="32"/>
                  </a:cubicBezTo>
                  <a:cubicBezTo>
                    <a:pt x="70" y="32"/>
                    <a:pt x="70" y="32"/>
                    <a:pt x="70" y="32"/>
                  </a:cubicBezTo>
                  <a:cubicBezTo>
                    <a:pt x="69" y="35"/>
                    <a:pt x="69" y="35"/>
                    <a:pt x="69" y="35"/>
                  </a:cubicBezTo>
                  <a:cubicBezTo>
                    <a:pt x="67" y="43"/>
                    <a:pt x="66" y="45"/>
                    <a:pt x="66" y="45"/>
                  </a:cubicBezTo>
                  <a:cubicBezTo>
                    <a:pt x="65" y="46"/>
                    <a:pt x="64" y="47"/>
                    <a:pt x="63" y="47"/>
                  </a:cubicBezTo>
                  <a:cubicBezTo>
                    <a:pt x="63" y="47"/>
                    <a:pt x="60" y="48"/>
                    <a:pt x="51" y="48"/>
                  </a:cubicBezTo>
                  <a:cubicBezTo>
                    <a:pt x="51" y="48"/>
                    <a:pt x="36" y="48"/>
                    <a:pt x="34" y="48"/>
                  </a:cubicBezTo>
                  <a:cubicBezTo>
                    <a:pt x="34" y="45"/>
                    <a:pt x="34" y="34"/>
                    <a:pt x="34" y="34"/>
                  </a:cubicBezTo>
                  <a:cubicBezTo>
                    <a:pt x="34" y="34"/>
                    <a:pt x="34" y="16"/>
                    <a:pt x="34" y="11"/>
                  </a:cubicBezTo>
                  <a:cubicBezTo>
                    <a:pt x="37" y="11"/>
                    <a:pt x="64" y="11"/>
                    <a:pt x="64" y="11"/>
                  </a:cubicBezTo>
                  <a:cubicBezTo>
                    <a:pt x="71" y="11"/>
                    <a:pt x="74" y="11"/>
                    <a:pt x="75" y="11"/>
                  </a:cubicBezTo>
                  <a:cubicBezTo>
                    <a:pt x="76" y="12"/>
                    <a:pt x="77" y="13"/>
                    <a:pt x="78" y="14"/>
                  </a:cubicBezTo>
                  <a:cubicBezTo>
                    <a:pt x="79" y="16"/>
                    <a:pt x="81" y="21"/>
                    <a:pt x="83" y="27"/>
                  </a:cubicBezTo>
                  <a:cubicBezTo>
                    <a:pt x="83" y="28"/>
                    <a:pt x="83" y="28"/>
                    <a:pt x="83" y="28"/>
                  </a:cubicBezTo>
                  <a:cubicBezTo>
                    <a:pt x="91" y="28"/>
                    <a:pt x="91" y="28"/>
                    <a:pt x="91" y="28"/>
                  </a:cubicBezTo>
                  <a:cubicBezTo>
                    <a:pt x="91" y="27"/>
                    <a:pt x="91" y="27"/>
                    <a:pt x="91" y="27"/>
                  </a:cubicBezTo>
                  <a:cubicBezTo>
                    <a:pt x="89" y="18"/>
                    <a:pt x="89" y="10"/>
                    <a:pt x="89" y="1"/>
                  </a:cubicBezTo>
                  <a:cubicBezTo>
                    <a:pt x="89" y="0"/>
                    <a:pt x="89" y="0"/>
                    <a:pt x="89" y="0"/>
                  </a:cubicBezTo>
                  <a:cubicBezTo>
                    <a:pt x="35" y="0"/>
                    <a:pt x="35" y="0"/>
                    <a:pt x="35" y="0"/>
                  </a:cubicBezTo>
                  <a:cubicBezTo>
                    <a:pt x="22" y="0"/>
                    <a:pt x="11" y="0"/>
                    <a:pt x="1" y="0"/>
                  </a:cubicBezTo>
                  <a:cubicBezTo>
                    <a:pt x="0" y="0"/>
                    <a:pt x="0" y="0"/>
                    <a:pt x="0" y="0"/>
                  </a:cubicBezTo>
                  <a:lnTo>
                    <a:pt x="0" y="1"/>
                  </a:lnTo>
                  <a:close/>
                </a:path>
              </a:pathLst>
            </a:custGeom>
            <a:solidFill>
              <a:srgbClr val="000000"/>
            </a:solidFill>
            <a:ln w="9525">
              <a:noFill/>
              <a:round/>
              <a:headEnd/>
              <a:tailEnd/>
            </a:ln>
          </p:spPr>
          <p:txBody>
            <a:bodyPr/>
            <a:lstStyle/>
            <a:p>
              <a:endParaRPr lang="en-US" dirty="0"/>
            </a:p>
          </p:txBody>
        </p:sp>
      </p:grpSp>
      <p:graphicFrame>
        <p:nvGraphicFramePr>
          <p:cNvPr id="22" name="Table 21"/>
          <p:cNvGraphicFramePr>
            <a:graphicFrameLocks noGrp="1"/>
          </p:cNvGraphicFramePr>
          <p:nvPr>
            <p:extLst>
              <p:ext uri="{D42A27DB-BD31-4B8C-83A1-F6EECF244321}">
                <p14:modId xmlns:p14="http://schemas.microsoft.com/office/powerpoint/2010/main" val="860024937"/>
              </p:ext>
            </p:extLst>
          </p:nvPr>
        </p:nvGraphicFramePr>
        <p:xfrm>
          <a:off x="1103313" y="2555875"/>
          <a:ext cx="6515100" cy="1177925"/>
        </p:xfrm>
        <a:graphic>
          <a:graphicData uri="http://schemas.openxmlformats.org/drawingml/2006/table">
            <a:tbl>
              <a:tblPr/>
              <a:tblGrid>
                <a:gridCol w="6515100"/>
              </a:tblGrid>
              <a:tr h="1177925">
                <a:tc>
                  <a:txBody>
                    <a:bodyPr/>
                    <a:lstStyle/>
                    <a:p>
                      <a:pPr marL="45720" marR="0">
                        <a:lnSpc>
                          <a:spcPct val="100000"/>
                        </a:lnSpc>
                        <a:spcBef>
                          <a:spcPts val="0"/>
                        </a:spcBef>
                        <a:spcAft>
                          <a:spcPts val="0"/>
                        </a:spcAft>
                      </a:pPr>
                      <a:endParaRPr lang="en-US" sz="2400" b="1" dirty="0" smtClean="0"/>
                    </a:p>
                    <a:p>
                      <a:pPr marL="45720" marR="0">
                        <a:lnSpc>
                          <a:spcPct val="100000"/>
                        </a:lnSpc>
                        <a:spcBef>
                          <a:spcPts val="0"/>
                        </a:spcBef>
                        <a:spcAft>
                          <a:spcPts val="0"/>
                        </a:spcAft>
                      </a:pPr>
                      <a:r>
                        <a:rPr lang="en-US" sz="2400" b="1" kern="1200" dirty="0" smtClean="0">
                          <a:solidFill>
                            <a:schemeClr val="tx1"/>
                          </a:solidFill>
                          <a:latin typeface="+mj-lt"/>
                          <a:ea typeface="+mn-ea"/>
                          <a:cs typeface="+mn-cs"/>
                        </a:rPr>
                        <a:t>Partner Statement</a:t>
                      </a:r>
                      <a:r>
                        <a:rPr lang="en-US" sz="2400" b="1" kern="1200" baseline="0" dirty="0" smtClean="0">
                          <a:solidFill>
                            <a:schemeClr val="tx1"/>
                          </a:solidFill>
                          <a:latin typeface="+mj-lt"/>
                          <a:ea typeface="+mn-ea"/>
                          <a:cs typeface="+mn-cs"/>
                        </a:rPr>
                        <a:t> </a:t>
                      </a:r>
                      <a:r>
                        <a:rPr lang="en-US" sz="2400" b="1" kern="1200" dirty="0" smtClean="0">
                          <a:solidFill>
                            <a:schemeClr val="tx1"/>
                          </a:solidFill>
                          <a:latin typeface="+mj-lt"/>
                          <a:ea typeface="+mn-ea"/>
                          <a:cs typeface="+mn-cs"/>
                        </a:rPr>
                        <a:t>and ILPA Statement and what you need to know</a:t>
                      </a: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10246" name="Rectangle 1"/>
          <p:cNvSpPr>
            <a:spLocks noChangeArrowheads="1"/>
          </p:cNvSpPr>
          <p:nvPr/>
        </p:nvSpPr>
        <p:spPr bwMode="auto">
          <a:xfrm>
            <a:off x="0" y="0"/>
            <a:ext cx="10058400" cy="457200"/>
          </a:xfrm>
          <a:prstGeom prst="rect">
            <a:avLst/>
          </a:prstGeom>
          <a:noFill/>
          <a:ln w="9525">
            <a:noFill/>
            <a:miter lim="800000"/>
            <a:headEnd/>
            <a:tailEnd/>
          </a:ln>
        </p:spPr>
        <p:txBody>
          <a:bodyPr wrap="none" anchor="ctr">
            <a:spAutoFit/>
          </a:bodyPr>
          <a:lstStyle/>
          <a:p>
            <a:endParaRPr lang="en-US" sz="1800" dirty="0"/>
          </a:p>
        </p:txBody>
      </p:sp>
      <p:sp>
        <p:nvSpPr>
          <p:cNvPr id="10247" name="Text Box 16"/>
          <p:cNvSpPr txBox="1">
            <a:spLocks noChangeArrowheads="1"/>
          </p:cNvSpPr>
          <p:nvPr/>
        </p:nvSpPr>
        <p:spPr bwMode="auto">
          <a:xfrm>
            <a:off x="1219200" y="4114800"/>
            <a:ext cx="6694488" cy="338138"/>
          </a:xfrm>
          <a:prstGeom prst="rect">
            <a:avLst/>
          </a:prstGeom>
          <a:noFill/>
          <a:ln w="9525">
            <a:noFill/>
            <a:miter lim="800000"/>
            <a:headEnd/>
            <a:tailEnd/>
          </a:ln>
        </p:spPr>
        <p:txBody>
          <a:bodyPr wrap="square" lIns="0" tIns="0" rIns="0" bIns="0">
            <a:spAutoFit/>
          </a:bodyPr>
          <a:lstStyle/>
          <a:p>
            <a:pPr defTabSz="1019175">
              <a:spcBef>
                <a:spcPts val="300"/>
              </a:spcBef>
              <a:spcAft>
                <a:spcPts val="300"/>
              </a:spcAft>
            </a:pPr>
            <a:r>
              <a:rPr lang="en-US" sz="2200" dirty="0" smtClean="0">
                <a:latin typeface="+mj-lt"/>
              </a:rPr>
              <a:t>October 2017</a:t>
            </a:r>
            <a:endParaRPr lang="en-US" sz="22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How to read and reconcile Partner Statement vs ILPA</a:t>
            </a:r>
            <a:endParaRPr lang="en-US" dirty="0">
              <a:latin typeface="ScalaSansLF-Caps" pitchFamily="2" charset="0"/>
            </a:endParaRPr>
          </a:p>
        </p:txBody>
      </p:sp>
      <p:sp>
        <p:nvSpPr>
          <p:cNvPr id="4" name="Text Placeholder 3"/>
          <p:cNvSpPr>
            <a:spLocks noGrp="1"/>
          </p:cNvSpPr>
          <p:nvPr>
            <p:ph type="body" sz="quarter" idx="14"/>
          </p:nvPr>
        </p:nvSpPr>
        <p:spPr>
          <a:xfrm>
            <a:off x="2057400" y="1828800"/>
            <a:ext cx="6400800" cy="3657600"/>
          </a:xfrm>
        </p:spPr>
        <p:txBody>
          <a:bodyPr/>
          <a:lstStyle/>
          <a:p>
            <a:pPr indent="-274320">
              <a:lnSpc>
                <a:spcPct val="100000"/>
              </a:lnSpc>
              <a:spcBef>
                <a:spcPts val="600"/>
              </a:spcBef>
              <a:buFont typeface="Arial" pitchFamily="34" charset="0"/>
              <a:buChar char="•"/>
            </a:pPr>
            <a:endParaRPr lang="en-US" sz="2200" dirty="0" smtClean="0">
              <a:solidFill>
                <a:schemeClr val="tx1"/>
              </a:solidFill>
              <a:latin typeface="+mn-lt"/>
              <a:ea typeface="Arial Unicode MS" pitchFamily="34" charset="-128"/>
              <a:cs typeface="Arial" pitchFamily="34" charset="0"/>
            </a:endParaRPr>
          </a:p>
        </p:txBody>
      </p:sp>
      <p:pic>
        <p:nvPicPr>
          <p:cNvPr id="6" name="Picture 5"/>
          <p:cNvPicPr>
            <a:picLocks noChangeAspect="1"/>
          </p:cNvPicPr>
          <p:nvPr/>
        </p:nvPicPr>
        <p:blipFill>
          <a:blip r:embed="rId3"/>
          <a:stretch>
            <a:fillRect/>
          </a:stretch>
        </p:blipFill>
        <p:spPr>
          <a:xfrm>
            <a:off x="838200" y="1397506"/>
            <a:ext cx="8281334" cy="6374894"/>
          </a:xfrm>
          <a:prstGeom prst="rect">
            <a:avLst/>
          </a:prstGeom>
        </p:spPr>
      </p:pic>
    </p:spTree>
    <p:extLst>
      <p:ext uri="{BB962C8B-B14F-4D97-AF65-F5344CB8AC3E}">
        <p14:creationId xmlns:p14="http://schemas.microsoft.com/office/powerpoint/2010/main" val="3479401351"/>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How to read and reconcile Partner Statement vs ILPA</a:t>
            </a:r>
            <a:endParaRPr lang="en-US" dirty="0">
              <a:latin typeface="ScalaSansLF-Caps" pitchFamily="2" charset="0"/>
            </a:endParaRPr>
          </a:p>
        </p:txBody>
      </p:sp>
      <p:sp>
        <p:nvSpPr>
          <p:cNvPr id="4" name="Text Placeholder 3"/>
          <p:cNvSpPr>
            <a:spLocks noGrp="1"/>
          </p:cNvSpPr>
          <p:nvPr>
            <p:ph type="body" sz="quarter" idx="14"/>
          </p:nvPr>
        </p:nvSpPr>
        <p:spPr>
          <a:xfrm>
            <a:off x="2057400" y="1828800"/>
            <a:ext cx="6400800" cy="3657600"/>
          </a:xfrm>
        </p:spPr>
        <p:txBody>
          <a:bodyPr/>
          <a:lstStyle/>
          <a:p>
            <a:pPr indent="-274320">
              <a:lnSpc>
                <a:spcPct val="100000"/>
              </a:lnSpc>
              <a:spcBef>
                <a:spcPts val="600"/>
              </a:spcBef>
              <a:buFont typeface="Arial" pitchFamily="34" charset="0"/>
              <a:buChar char="•"/>
            </a:pPr>
            <a:endParaRPr lang="en-US" sz="2200" dirty="0" smtClean="0">
              <a:solidFill>
                <a:schemeClr val="tx1"/>
              </a:solidFill>
              <a:latin typeface="+mn-lt"/>
              <a:ea typeface="Arial Unicode MS" pitchFamily="34" charset="-128"/>
              <a:cs typeface="Arial" pitchFamily="34" charset="0"/>
            </a:endParaRPr>
          </a:p>
        </p:txBody>
      </p:sp>
      <p:pic>
        <p:nvPicPr>
          <p:cNvPr id="3" name="Picture 2"/>
          <p:cNvPicPr>
            <a:picLocks noChangeAspect="1"/>
          </p:cNvPicPr>
          <p:nvPr/>
        </p:nvPicPr>
        <p:blipFill>
          <a:blip r:embed="rId3"/>
          <a:stretch>
            <a:fillRect/>
          </a:stretch>
        </p:blipFill>
        <p:spPr>
          <a:xfrm>
            <a:off x="600998" y="1828800"/>
            <a:ext cx="9138977" cy="5181600"/>
          </a:xfrm>
          <a:prstGeom prst="rect">
            <a:avLst/>
          </a:prstGeom>
        </p:spPr>
      </p:pic>
    </p:spTree>
    <p:extLst>
      <p:ext uri="{BB962C8B-B14F-4D97-AF65-F5344CB8AC3E}">
        <p14:creationId xmlns:p14="http://schemas.microsoft.com/office/powerpoint/2010/main" val="3144775718"/>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How to read and reconcile Partner Statement vs ILPA</a:t>
            </a:r>
            <a:endParaRPr lang="en-US" dirty="0">
              <a:latin typeface="ScalaSansLF-Caps" pitchFamily="2" charset="0"/>
            </a:endParaRPr>
          </a:p>
        </p:txBody>
      </p:sp>
      <p:sp>
        <p:nvSpPr>
          <p:cNvPr id="4" name="Text Placeholder 3"/>
          <p:cNvSpPr>
            <a:spLocks noGrp="1"/>
          </p:cNvSpPr>
          <p:nvPr>
            <p:ph type="body" sz="quarter" idx="14"/>
          </p:nvPr>
        </p:nvSpPr>
        <p:spPr>
          <a:xfrm>
            <a:off x="644525" y="6248400"/>
            <a:ext cx="6019800" cy="1219200"/>
          </a:xfrm>
        </p:spPr>
        <p:txBody>
          <a:bodyPr/>
          <a:lstStyle/>
          <a:p>
            <a:pPr indent="-274320">
              <a:lnSpc>
                <a:spcPct val="100000"/>
              </a:lnSpc>
              <a:spcBef>
                <a:spcPts val="600"/>
              </a:spcBef>
              <a:buFont typeface="Arial" pitchFamily="34" charset="0"/>
              <a:buChar char="•"/>
            </a:pPr>
            <a:r>
              <a:rPr lang="en-US" sz="2200" dirty="0" smtClean="0">
                <a:solidFill>
                  <a:srgbClr val="FF0000"/>
                </a:solidFill>
                <a:latin typeface="+mn-lt"/>
                <a:ea typeface="Arial Unicode MS" pitchFamily="34" charset="-128"/>
                <a:cs typeface="Arial" pitchFamily="34" charset="0"/>
              </a:rPr>
              <a:t>Need to explain this additional disclosure </a:t>
            </a:r>
          </a:p>
        </p:txBody>
      </p:sp>
      <p:pic>
        <p:nvPicPr>
          <p:cNvPr id="7" name="Picture 6"/>
          <p:cNvPicPr>
            <a:picLocks noChangeAspect="1"/>
          </p:cNvPicPr>
          <p:nvPr/>
        </p:nvPicPr>
        <p:blipFill>
          <a:blip r:embed="rId3"/>
          <a:stretch>
            <a:fillRect/>
          </a:stretch>
        </p:blipFill>
        <p:spPr>
          <a:xfrm>
            <a:off x="644525" y="1406525"/>
            <a:ext cx="7661275" cy="4679865"/>
          </a:xfrm>
          <a:prstGeom prst="rect">
            <a:avLst/>
          </a:prstGeom>
        </p:spPr>
      </p:pic>
    </p:spTree>
    <p:extLst>
      <p:ext uri="{BB962C8B-B14F-4D97-AF65-F5344CB8AC3E}">
        <p14:creationId xmlns:p14="http://schemas.microsoft.com/office/powerpoint/2010/main" val="356137458"/>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Common questions on Partner Statements</a:t>
            </a:r>
            <a:endParaRPr lang="en-US" dirty="0"/>
          </a:p>
        </p:txBody>
      </p:sp>
      <p:sp>
        <p:nvSpPr>
          <p:cNvPr id="4" name="Text Placeholder 3"/>
          <p:cNvSpPr>
            <a:spLocks noGrp="1"/>
          </p:cNvSpPr>
          <p:nvPr>
            <p:ph type="body" sz="quarter" idx="14"/>
          </p:nvPr>
        </p:nvSpPr>
        <p:spPr>
          <a:xfrm>
            <a:off x="109532" y="1482476"/>
            <a:ext cx="4412927" cy="6229157"/>
          </a:xfrm>
        </p:spPr>
        <p:txBody>
          <a:bodyPr/>
          <a:lstStyle/>
          <a:p>
            <a:pPr lvl="0">
              <a:spcBef>
                <a:spcPts val="0"/>
              </a:spcBef>
            </a:pPr>
            <a:r>
              <a:rPr lang="en-US" dirty="0" smtClean="0">
                <a:solidFill>
                  <a:srgbClr val="008265"/>
                </a:solidFill>
              </a:rPr>
              <a:t>Fund Performance metrics</a:t>
            </a:r>
            <a:endParaRPr lang="en-US" dirty="0">
              <a:solidFill>
                <a:srgbClr val="008265"/>
              </a:solidFill>
            </a:endParaRPr>
          </a:p>
          <a:p>
            <a:pPr marL="457200" lvl="0" indent="-285750">
              <a:spcBef>
                <a:spcPts val="0"/>
              </a:spcBef>
              <a:spcAft>
                <a:spcPts val="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Overview </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Returns / Multiples are provided at the Fund level  </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PnL is provided quarterly at the Fund level unless there is an agreed upon side letter </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Gross - Before fees and expenses</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 After fees, expenses but before GP carried interest</a:t>
            </a:r>
          </a:p>
          <a:p>
            <a:pPr marL="822960" lvl="3" indent="-285750">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 Net - After fees, expenses and GP carried interest</a:t>
            </a:r>
          </a:p>
          <a:p>
            <a:pPr marL="822960" lvl="3" indent="-285750">
              <a:spcBef>
                <a:spcPts val="0"/>
              </a:spcBef>
              <a:spcAft>
                <a:spcPts val="0"/>
              </a:spcAft>
              <a:buFont typeface="Courier New" panose="02070309020205020404" pitchFamily="49" charset="0"/>
              <a:buChar char="o"/>
            </a:pPr>
            <a:r>
              <a:rPr lang="en-US" sz="1250" dirty="0">
                <a:solidFill>
                  <a:srgbClr val="000000"/>
                </a:solidFill>
                <a:latin typeface="Times New Roman"/>
                <a:ea typeface="Arial Unicode MS" pitchFamily="34" charset="-128"/>
                <a:cs typeface="Arial" pitchFamily="34" charset="0"/>
              </a:rPr>
              <a:t>Refer to footnotes per the Partner Statement for </a:t>
            </a:r>
            <a:r>
              <a:rPr lang="en-US" sz="1250" dirty="0" smtClean="0">
                <a:solidFill>
                  <a:srgbClr val="000000"/>
                </a:solidFill>
                <a:latin typeface="Times New Roman"/>
                <a:ea typeface="Arial Unicode MS" pitchFamily="34" charset="-128"/>
                <a:cs typeface="Arial" pitchFamily="34" charset="0"/>
              </a:rPr>
              <a:t>additional definitions</a:t>
            </a:r>
            <a:r>
              <a:rPr lang="en-US" sz="1250" dirty="0">
                <a:solidFill>
                  <a:srgbClr val="000000"/>
                </a:solidFill>
                <a:latin typeface="Times New Roman"/>
                <a:ea typeface="Arial Unicode MS" pitchFamily="34" charset="-128"/>
                <a:cs typeface="Arial" pitchFamily="34" charset="0"/>
              </a:rPr>
              <a:t>, terms and classifications</a:t>
            </a:r>
          </a:p>
          <a:p>
            <a:pPr marL="457200" lvl="0" indent="-285750">
              <a:spcBef>
                <a:spcPts val="1200"/>
              </a:spcBef>
              <a:spcAft>
                <a:spcPts val="120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Multiples (Refer to the Operating Highlights per the MMR for inputs)</a:t>
            </a:r>
          </a:p>
          <a:p>
            <a:pPr marL="822960" lvl="3"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Defined in the footnotes per the Partner Statement</a:t>
            </a:r>
            <a:endParaRPr lang="en-US" sz="1250" dirty="0" smtClean="0">
              <a:solidFill>
                <a:srgbClr val="000000"/>
              </a:solidFill>
              <a:latin typeface="Times New Roman"/>
              <a:ea typeface="Arial Unicode MS" pitchFamily="34" charset="-128"/>
              <a:cs typeface="Arial" pitchFamily="34" charset="0"/>
            </a:endParaRPr>
          </a:p>
          <a:p>
            <a:pPr marL="1188720" lvl="4"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Gross </a:t>
            </a:r>
            <a:r>
              <a:rPr lang="en-US" sz="1250" dirty="0">
                <a:solidFill>
                  <a:srgbClr val="000000"/>
                </a:solidFill>
                <a:latin typeface="Times New Roman"/>
                <a:ea typeface="Arial Unicode MS" pitchFamily="34" charset="-128"/>
                <a:cs typeface="Arial" pitchFamily="34" charset="0"/>
              </a:rPr>
              <a:t>(Reflects returns of the partnership) </a:t>
            </a:r>
            <a:endParaRPr lang="en-US" sz="1250" dirty="0" smtClean="0">
              <a:solidFill>
                <a:srgbClr val="000000"/>
              </a:solidFill>
              <a:latin typeface="Times New Roman"/>
              <a:ea typeface="Arial Unicode MS" pitchFamily="34" charset="-128"/>
              <a:cs typeface="Arial" pitchFamily="34" charset="0"/>
            </a:endParaRPr>
          </a:p>
          <a:p>
            <a:pPr marL="1554480" lvl="5" indent="-285750" algn="just">
              <a:spcBef>
                <a:spcPts val="0"/>
              </a:spcBef>
              <a:spcAft>
                <a:spcPts val="0"/>
              </a:spcAft>
              <a:buFont typeface="Wingdings" panose="05000000000000000000" pitchFamily="2" charset="2"/>
              <a:buChar char="§"/>
            </a:pPr>
            <a:r>
              <a:rPr lang="en-US" sz="1250" dirty="0" smtClean="0">
                <a:solidFill>
                  <a:srgbClr val="000000"/>
                </a:solidFill>
                <a:latin typeface="Times New Roman"/>
                <a:ea typeface="Arial Unicode MS" pitchFamily="34" charset="-128"/>
                <a:cs typeface="Arial" pitchFamily="34" charset="0"/>
              </a:rPr>
              <a:t>(A+B+C) / D</a:t>
            </a:r>
          </a:p>
          <a:p>
            <a:pPr marL="1188720" lvl="4"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a:t>
            </a:r>
            <a:r>
              <a:rPr lang="en-US" sz="1250" dirty="0" smtClean="0">
                <a:solidFill>
                  <a:srgbClr val="000000"/>
                </a:solidFill>
                <a:latin typeface="Times New Roman"/>
                <a:ea typeface="Arial Unicode MS" pitchFamily="34" charset="-128"/>
                <a:cs typeface="Arial" pitchFamily="34" charset="0"/>
              </a:rPr>
              <a:t>(Reflects returns of th</a:t>
            </a:r>
            <a:r>
              <a:rPr lang="en-US" sz="1250" dirty="0" smtClean="0">
                <a:solidFill>
                  <a:srgbClr val="000000"/>
                </a:solidFill>
                <a:latin typeface="Times New Roman"/>
                <a:ea typeface="Arial Unicode MS" pitchFamily="34" charset="-128"/>
                <a:cs typeface="Arial" pitchFamily="34" charset="0"/>
              </a:rPr>
              <a:t>e partnership)</a:t>
            </a:r>
            <a:endParaRPr lang="en-US" sz="1250" dirty="0" smtClean="0">
              <a:solidFill>
                <a:srgbClr val="000000"/>
              </a:solidFill>
              <a:latin typeface="Times New Roman"/>
              <a:ea typeface="Arial Unicode MS" pitchFamily="34" charset="-128"/>
              <a:cs typeface="Arial" pitchFamily="34" charset="0"/>
            </a:endParaRPr>
          </a:p>
          <a:p>
            <a:pPr marL="1554480" lvl="5" indent="-285750" algn="just">
              <a:spcBef>
                <a:spcPts val="0"/>
              </a:spcBef>
              <a:spcAft>
                <a:spcPts val="0"/>
              </a:spcAft>
              <a:buFont typeface="Wingdings" panose="05000000000000000000" pitchFamily="2" charset="2"/>
              <a:buChar char="§"/>
            </a:pPr>
            <a:r>
              <a:rPr lang="en-US" sz="1250" dirty="0">
                <a:solidFill>
                  <a:srgbClr val="000000"/>
                </a:solidFill>
                <a:ea typeface="Arial Unicode MS" pitchFamily="34" charset="-128"/>
                <a:cs typeface="Arial" pitchFamily="34" charset="0"/>
              </a:rPr>
              <a:t>(</a:t>
            </a:r>
            <a:r>
              <a:rPr lang="en-US" sz="1250" dirty="0" smtClean="0">
                <a:solidFill>
                  <a:srgbClr val="000000"/>
                </a:solidFill>
                <a:ea typeface="Arial Unicode MS" pitchFamily="34" charset="-128"/>
                <a:cs typeface="Arial" pitchFamily="34" charset="0"/>
              </a:rPr>
              <a:t>A+B) </a:t>
            </a:r>
            <a:r>
              <a:rPr lang="en-US" sz="1250" dirty="0">
                <a:solidFill>
                  <a:srgbClr val="000000"/>
                </a:solidFill>
                <a:ea typeface="Arial Unicode MS" pitchFamily="34" charset="-128"/>
                <a:cs typeface="Arial" pitchFamily="34" charset="0"/>
              </a:rPr>
              <a:t>/ D</a:t>
            </a:r>
          </a:p>
          <a:p>
            <a:pPr marL="1188720" lvl="4"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Net </a:t>
            </a:r>
            <a:r>
              <a:rPr lang="en-US" sz="1250" dirty="0">
                <a:solidFill>
                  <a:srgbClr val="000000"/>
                </a:solidFill>
                <a:latin typeface="Times New Roman"/>
                <a:ea typeface="Arial Unicode MS" pitchFamily="34" charset="-128"/>
                <a:cs typeface="Arial" pitchFamily="34" charset="0"/>
              </a:rPr>
              <a:t>/ Net </a:t>
            </a:r>
            <a:r>
              <a:rPr lang="en-US" sz="1250" dirty="0" smtClean="0">
                <a:solidFill>
                  <a:srgbClr val="000000"/>
                </a:solidFill>
                <a:latin typeface="Times New Roman"/>
                <a:ea typeface="Arial Unicode MS" pitchFamily="34" charset="-128"/>
                <a:cs typeface="Arial" pitchFamily="34" charset="0"/>
              </a:rPr>
              <a:t> </a:t>
            </a:r>
            <a:r>
              <a:rPr lang="en-US" sz="1250" dirty="0" smtClean="0">
                <a:solidFill>
                  <a:srgbClr val="000000"/>
                </a:solidFill>
                <a:latin typeface="Times New Roman"/>
                <a:ea typeface="Arial Unicode MS" pitchFamily="34" charset="-128"/>
                <a:cs typeface="Arial" pitchFamily="34" charset="0"/>
              </a:rPr>
              <a:t>(Reflects returns of the LP) </a:t>
            </a:r>
            <a:endParaRPr lang="en-US" sz="1250" dirty="0">
              <a:solidFill>
                <a:srgbClr val="000000"/>
              </a:solidFill>
              <a:latin typeface="Times New Roman"/>
              <a:ea typeface="Arial Unicode MS" pitchFamily="34" charset="-128"/>
              <a:cs typeface="Arial" pitchFamily="34" charset="0"/>
            </a:endParaRPr>
          </a:p>
          <a:p>
            <a:pPr marL="1554480" lvl="5" indent="-285750" algn="just">
              <a:spcBef>
                <a:spcPts val="0"/>
              </a:spcBef>
              <a:spcAft>
                <a:spcPts val="0"/>
              </a:spcAft>
              <a:buFont typeface="Wingdings" panose="05000000000000000000" pitchFamily="2" charset="2"/>
              <a:buChar char="§"/>
            </a:pPr>
            <a:r>
              <a:rPr lang="en-US" sz="1250" dirty="0">
                <a:solidFill>
                  <a:srgbClr val="000000"/>
                </a:solidFill>
                <a:ea typeface="Arial Unicode MS" pitchFamily="34" charset="-128"/>
                <a:cs typeface="Arial" pitchFamily="34" charset="0"/>
              </a:rPr>
              <a:t>(</a:t>
            </a:r>
            <a:r>
              <a:rPr lang="en-US" sz="1250" dirty="0" smtClean="0">
                <a:solidFill>
                  <a:srgbClr val="000000"/>
                </a:solidFill>
                <a:ea typeface="Arial Unicode MS" pitchFamily="34" charset="-128"/>
                <a:cs typeface="Arial" pitchFamily="34" charset="0"/>
              </a:rPr>
              <a:t>A+E+F+G) </a:t>
            </a:r>
            <a:r>
              <a:rPr lang="en-US" sz="1250" dirty="0">
                <a:solidFill>
                  <a:srgbClr val="000000"/>
                </a:solidFill>
                <a:ea typeface="Arial Unicode MS" pitchFamily="34" charset="-128"/>
                <a:cs typeface="Arial" pitchFamily="34" charset="0"/>
              </a:rPr>
              <a:t>/ </a:t>
            </a:r>
            <a:r>
              <a:rPr lang="en-US" sz="1250" dirty="0" smtClean="0">
                <a:solidFill>
                  <a:srgbClr val="000000"/>
                </a:solidFill>
                <a:ea typeface="Arial Unicode MS" pitchFamily="34" charset="-128"/>
                <a:cs typeface="Arial" pitchFamily="34" charset="0"/>
              </a:rPr>
              <a:t>D</a:t>
            </a:r>
          </a:p>
          <a:p>
            <a:pPr marL="1188720" lvl="4" indent="-285750" algn="just">
              <a:spcBef>
                <a:spcPts val="0"/>
              </a:spcBef>
              <a:spcAft>
                <a:spcPts val="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Multiple of Capital </a:t>
            </a:r>
            <a:r>
              <a:rPr lang="en-US" sz="1250" dirty="0" smtClean="0">
                <a:solidFill>
                  <a:srgbClr val="000000"/>
                </a:solidFill>
                <a:latin typeface="Times New Roman"/>
                <a:ea typeface="Arial Unicode MS" pitchFamily="34" charset="-128"/>
                <a:cs typeface="Arial" pitchFamily="34" charset="0"/>
              </a:rPr>
              <a:t>Returned </a:t>
            </a:r>
            <a:endParaRPr lang="en-US" sz="1250" dirty="0" smtClean="0">
              <a:solidFill>
                <a:srgbClr val="000000"/>
              </a:solidFill>
              <a:latin typeface="Times New Roman"/>
              <a:ea typeface="Arial Unicode MS" pitchFamily="34" charset="-128"/>
              <a:cs typeface="Arial" pitchFamily="34" charset="0"/>
            </a:endParaRPr>
          </a:p>
          <a:p>
            <a:pPr marL="1554480" lvl="5" indent="-285750" algn="just">
              <a:spcBef>
                <a:spcPts val="0"/>
              </a:spcBef>
              <a:spcAft>
                <a:spcPts val="0"/>
              </a:spcAft>
              <a:buFont typeface="Wingdings" panose="05000000000000000000" pitchFamily="2" charset="2"/>
              <a:buChar char="§"/>
            </a:pPr>
            <a:r>
              <a:rPr lang="en-US" sz="1250" dirty="0" smtClean="0">
                <a:solidFill>
                  <a:srgbClr val="000000"/>
                </a:solidFill>
                <a:latin typeface="Times New Roman"/>
                <a:ea typeface="Arial Unicode MS" pitchFamily="34" charset="-128"/>
                <a:cs typeface="Arial" pitchFamily="34" charset="0"/>
              </a:rPr>
              <a:t>Return of Capital vs. Return of Unused Capital</a:t>
            </a:r>
          </a:p>
          <a:p>
            <a:pPr marL="1828800" lvl="6" indent="-285750" algn="just">
              <a:spcBef>
                <a:spcPts val="0"/>
              </a:spcBef>
              <a:spcAft>
                <a:spcPts val="0"/>
              </a:spcAft>
              <a:buFont typeface="Wingdings" panose="05000000000000000000" pitchFamily="2" charset="2"/>
              <a:buChar char="q"/>
            </a:pPr>
            <a:r>
              <a:rPr lang="en-US" sz="1250" dirty="0" smtClean="0">
                <a:solidFill>
                  <a:srgbClr val="000000"/>
                </a:solidFill>
                <a:latin typeface="Times New Roman"/>
                <a:ea typeface="Arial Unicode MS" pitchFamily="34" charset="-128"/>
                <a:cs typeface="Arial" pitchFamily="34" charset="0"/>
              </a:rPr>
              <a:t>Return of excess funds reduces paid-in capital but is not </a:t>
            </a:r>
            <a:r>
              <a:rPr lang="en-US" sz="1250" dirty="0" smtClean="0">
                <a:solidFill>
                  <a:srgbClr val="000000"/>
                </a:solidFill>
                <a:latin typeface="Times New Roman"/>
                <a:ea typeface="Arial Unicode MS" pitchFamily="34" charset="-128"/>
                <a:cs typeface="Arial" pitchFamily="34" charset="0"/>
              </a:rPr>
              <a:t>included </a:t>
            </a:r>
            <a:r>
              <a:rPr lang="en-US" sz="1250" dirty="0" smtClean="0">
                <a:solidFill>
                  <a:srgbClr val="000000"/>
                </a:solidFill>
                <a:latin typeface="Times New Roman"/>
                <a:ea typeface="Arial Unicode MS" pitchFamily="34" charset="-128"/>
                <a:cs typeface="Arial" pitchFamily="34" charset="0"/>
              </a:rPr>
              <a:t>in the numerator of total distributions</a:t>
            </a:r>
          </a:p>
          <a:p>
            <a:pPr marL="628650" lvl="3" indent="0">
              <a:spcBef>
                <a:spcPts val="0"/>
              </a:spcBef>
              <a:spcAft>
                <a:spcPts val="0"/>
              </a:spcAft>
              <a:buNone/>
            </a:pPr>
            <a:endParaRPr lang="en-US" sz="1250" dirty="0">
              <a:solidFill>
                <a:srgbClr val="000000"/>
              </a:solidFill>
              <a:latin typeface="Times New Roman"/>
              <a:ea typeface="Arial Unicode MS" pitchFamily="34" charset="-128"/>
              <a:cs typeface="Arial" pitchFamily="34" charset="0"/>
            </a:endParaRPr>
          </a:p>
          <a:p>
            <a:pPr marL="1881187" lvl="5" indent="-285750">
              <a:spcBef>
                <a:spcPts val="0"/>
              </a:spcBef>
              <a:spcAft>
                <a:spcPts val="0"/>
              </a:spcAft>
              <a:buFont typeface="Wingdings" panose="05000000000000000000" pitchFamily="2" charset="2"/>
              <a:buChar char="§"/>
            </a:pPr>
            <a:endParaRPr lang="en-US" sz="1250" dirty="0" smtClean="0">
              <a:solidFill>
                <a:srgbClr val="000000"/>
              </a:solidFill>
              <a:ea typeface="Arial Unicode MS" pitchFamily="34" charset="-128"/>
              <a:cs typeface="Arial" pitchFamily="34" charset="0"/>
            </a:endParaRPr>
          </a:p>
          <a:p>
            <a:pPr marL="1595437" lvl="5" indent="0">
              <a:spcBef>
                <a:spcPts val="0"/>
              </a:spcBef>
              <a:spcAft>
                <a:spcPts val="0"/>
              </a:spcAft>
              <a:buNone/>
            </a:pPr>
            <a:endParaRPr lang="en-US" sz="1250" dirty="0">
              <a:solidFill>
                <a:srgbClr val="000000"/>
              </a:solidFill>
              <a:ea typeface="Arial Unicode MS" pitchFamily="34" charset="-128"/>
              <a:cs typeface="Arial" pitchFamily="34" charset="0"/>
            </a:endParaRPr>
          </a:p>
          <a:p>
            <a:pPr marL="1881187" lvl="4" indent="-285750">
              <a:spcBef>
                <a:spcPts val="0"/>
              </a:spcBef>
              <a:spcAft>
                <a:spcPts val="1200"/>
              </a:spcAft>
              <a:buFont typeface="Courier New" panose="02070309020205020404" pitchFamily="49" charset="0"/>
              <a:buChar char="o"/>
            </a:pPr>
            <a:endParaRPr lang="en-US" sz="1600" dirty="0">
              <a:solidFill>
                <a:srgbClr val="000000"/>
              </a:solidFill>
              <a:latin typeface="Times New Roman"/>
              <a:ea typeface="Arial Unicode MS" pitchFamily="34" charset="-128"/>
              <a:cs typeface="Arial" pitchFamily="34" charset="0"/>
            </a:endParaRPr>
          </a:p>
          <a:p>
            <a:pPr marL="457200" lvl="0" indent="0">
              <a:spcBef>
                <a:spcPts val="1200"/>
              </a:spcBef>
              <a:spcAft>
                <a:spcPts val="1200"/>
              </a:spcAft>
            </a:pPr>
            <a:endParaRPr lang="en-US" sz="1600" dirty="0" smtClean="0">
              <a:solidFill>
                <a:srgbClr val="000000"/>
              </a:solidFill>
              <a:latin typeface="Times New Roman"/>
              <a:ea typeface="Arial Unicode MS" pitchFamily="34" charset="-128"/>
              <a:cs typeface="Arial" pitchFamily="34" charset="0"/>
            </a:endParaRPr>
          </a:p>
          <a:p>
            <a:pPr marL="114300" lvl="2">
              <a:spcBef>
                <a:spcPts val="1200"/>
              </a:spcBef>
              <a:spcAft>
                <a:spcPts val="1200"/>
              </a:spcAft>
            </a:pPr>
            <a:r>
              <a:rPr lang="en-US" sz="1600" dirty="0" smtClean="0">
                <a:solidFill>
                  <a:srgbClr val="000000"/>
                </a:solidFill>
                <a:latin typeface="Times New Roman"/>
                <a:ea typeface="Arial Unicode MS" pitchFamily="34" charset="-128"/>
                <a:cs typeface="Arial" pitchFamily="34" charset="0"/>
              </a:rPr>
              <a:t> </a:t>
            </a:r>
          </a:p>
        </p:txBody>
      </p:sp>
      <p:pic>
        <p:nvPicPr>
          <p:cNvPr id="5" name="Picture 4"/>
          <p:cNvPicPr>
            <a:picLocks noChangeAspect="1"/>
          </p:cNvPicPr>
          <p:nvPr/>
        </p:nvPicPr>
        <p:blipFill>
          <a:blip r:embed="rId3"/>
          <a:stretch>
            <a:fillRect/>
          </a:stretch>
        </p:blipFill>
        <p:spPr>
          <a:xfrm>
            <a:off x="4709937" y="1354104"/>
            <a:ext cx="5281887" cy="5352487"/>
          </a:xfrm>
          <a:prstGeom prst="rect">
            <a:avLst/>
          </a:prstGeom>
        </p:spPr>
      </p:pic>
      <p:sp>
        <p:nvSpPr>
          <p:cNvPr id="8" name="Right Brace 7"/>
          <p:cNvSpPr/>
          <p:nvPr/>
        </p:nvSpPr>
        <p:spPr bwMode="auto">
          <a:xfrm>
            <a:off x="4362038" y="2966601"/>
            <a:ext cx="347899" cy="553072"/>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019175"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pitchFamily="34" charset="0"/>
            </a:endParaRPr>
          </a:p>
        </p:txBody>
      </p:sp>
      <p:sp>
        <p:nvSpPr>
          <p:cNvPr id="20" name="TextBox 19"/>
          <p:cNvSpPr txBox="1"/>
          <p:nvPr/>
        </p:nvSpPr>
        <p:spPr>
          <a:xfrm>
            <a:off x="9105900" y="3014577"/>
            <a:ext cx="228600" cy="261610"/>
          </a:xfrm>
          <a:prstGeom prst="rect">
            <a:avLst/>
          </a:prstGeom>
          <a:noFill/>
        </p:spPr>
        <p:txBody>
          <a:bodyPr wrap="square" rtlCol="0">
            <a:spAutoFit/>
          </a:bodyPr>
          <a:lstStyle/>
          <a:p>
            <a:pPr algn="ctr"/>
            <a:r>
              <a:rPr lang="en-US" sz="1100" b="1" dirty="0" smtClean="0">
                <a:solidFill>
                  <a:srgbClr val="00B050"/>
                </a:solidFill>
              </a:rPr>
              <a:t>A</a:t>
            </a:r>
            <a:endParaRPr lang="en-US" sz="1100" b="1" dirty="0">
              <a:solidFill>
                <a:srgbClr val="00B050"/>
              </a:solidFill>
            </a:endParaRPr>
          </a:p>
        </p:txBody>
      </p:sp>
      <p:sp>
        <p:nvSpPr>
          <p:cNvPr id="21" name="TextBox 20"/>
          <p:cNvSpPr txBox="1"/>
          <p:nvPr/>
        </p:nvSpPr>
        <p:spPr>
          <a:xfrm>
            <a:off x="8972550" y="4473943"/>
            <a:ext cx="266700" cy="253916"/>
          </a:xfrm>
          <a:prstGeom prst="rect">
            <a:avLst/>
          </a:prstGeom>
          <a:noFill/>
        </p:spPr>
        <p:txBody>
          <a:bodyPr wrap="square" rtlCol="0">
            <a:spAutoFit/>
          </a:bodyPr>
          <a:lstStyle/>
          <a:p>
            <a:pPr algn="ctr"/>
            <a:r>
              <a:rPr lang="en-US" sz="1050" b="1" dirty="0" smtClean="0">
                <a:solidFill>
                  <a:srgbClr val="0066FF"/>
                </a:solidFill>
              </a:rPr>
              <a:t>1</a:t>
            </a:r>
            <a:endParaRPr lang="en-US" sz="1050" b="1" dirty="0">
              <a:solidFill>
                <a:srgbClr val="0066FF"/>
              </a:solidFill>
            </a:endParaRPr>
          </a:p>
        </p:txBody>
      </p:sp>
      <p:cxnSp>
        <p:nvCxnSpPr>
          <p:cNvPr id="30" name="Straight Arrow Connector 29"/>
          <p:cNvCxnSpPr/>
          <p:nvPr/>
        </p:nvCxnSpPr>
        <p:spPr bwMode="auto">
          <a:xfrm>
            <a:off x="9105900" y="4672473"/>
            <a:ext cx="0" cy="48268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1" name="TextBox 30"/>
          <p:cNvSpPr txBox="1"/>
          <p:nvPr/>
        </p:nvSpPr>
        <p:spPr>
          <a:xfrm>
            <a:off x="6564154" y="4461244"/>
            <a:ext cx="2209800" cy="400110"/>
          </a:xfrm>
          <a:prstGeom prst="rect">
            <a:avLst/>
          </a:prstGeom>
          <a:noFill/>
        </p:spPr>
        <p:txBody>
          <a:bodyPr wrap="square" rtlCol="0">
            <a:spAutoFit/>
          </a:bodyPr>
          <a:lstStyle/>
          <a:p>
            <a:r>
              <a:rPr lang="en-US" sz="1000" b="1" dirty="0" smtClean="0">
                <a:solidFill>
                  <a:srgbClr val="0066FF"/>
                </a:solidFill>
              </a:rPr>
              <a:t>Sum of 1 = $5,887,810,117</a:t>
            </a:r>
          </a:p>
          <a:p>
            <a:endParaRPr lang="en-US" sz="1000" b="1" dirty="0">
              <a:solidFill>
                <a:srgbClr val="0066FF"/>
              </a:solidFill>
            </a:endParaRPr>
          </a:p>
        </p:txBody>
      </p:sp>
      <p:sp>
        <p:nvSpPr>
          <p:cNvPr id="32" name="TextBox 31"/>
          <p:cNvSpPr txBox="1"/>
          <p:nvPr/>
        </p:nvSpPr>
        <p:spPr>
          <a:xfrm>
            <a:off x="9105900" y="4106061"/>
            <a:ext cx="266700" cy="261610"/>
          </a:xfrm>
          <a:prstGeom prst="rect">
            <a:avLst/>
          </a:prstGeom>
          <a:noFill/>
        </p:spPr>
        <p:txBody>
          <a:bodyPr wrap="square" rtlCol="0">
            <a:spAutoFit/>
          </a:bodyPr>
          <a:lstStyle/>
          <a:p>
            <a:pPr algn="ctr"/>
            <a:r>
              <a:rPr lang="en-US" sz="1100" b="1" dirty="0" smtClean="0">
                <a:solidFill>
                  <a:srgbClr val="00B050"/>
                </a:solidFill>
              </a:rPr>
              <a:t>D</a:t>
            </a:r>
            <a:endParaRPr lang="en-US" sz="1100" b="1" dirty="0">
              <a:solidFill>
                <a:srgbClr val="00B050"/>
              </a:solidFill>
            </a:endParaRPr>
          </a:p>
        </p:txBody>
      </p:sp>
      <p:sp>
        <p:nvSpPr>
          <p:cNvPr id="33" name="TextBox 32"/>
          <p:cNvSpPr txBox="1"/>
          <p:nvPr/>
        </p:nvSpPr>
        <p:spPr>
          <a:xfrm>
            <a:off x="8210198" y="4449255"/>
            <a:ext cx="228600" cy="261610"/>
          </a:xfrm>
          <a:prstGeom prst="rect">
            <a:avLst/>
          </a:prstGeom>
          <a:noFill/>
        </p:spPr>
        <p:txBody>
          <a:bodyPr wrap="square" rtlCol="0">
            <a:spAutoFit/>
          </a:bodyPr>
          <a:lstStyle/>
          <a:p>
            <a:pPr algn="ctr"/>
            <a:r>
              <a:rPr lang="en-US" sz="1100" b="1" dirty="0" smtClean="0">
                <a:solidFill>
                  <a:srgbClr val="00B050"/>
                </a:solidFill>
              </a:rPr>
              <a:t>B</a:t>
            </a:r>
            <a:endParaRPr lang="en-US" sz="1100" b="1" dirty="0">
              <a:solidFill>
                <a:srgbClr val="00B050"/>
              </a:solidFill>
            </a:endParaRPr>
          </a:p>
        </p:txBody>
      </p:sp>
      <p:sp>
        <p:nvSpPr>
          <p:cNvPr id="34" name="TextBox 33"/>
          <p:cNvSpPr txBox="1"/>
          <p:nvPr/>
        </p:nvSpPr>
        <p:spPr>
          <a:xfrm>
            <a:off x="8853345" y="5597228"/>
            <a:ext cx="226696" cy="253916"/>
          </a:xfrm>
          <a:prstGeom prst="rect">
            <a:avLst/>
          </a:prstGeom>
          <a:noFill/>
        </p:spPr>
        <p:txBody>
          <a:bodyPr wrap="square" rtlCol="0">
            <a:spAutoFit/>
          </a:bodyPr>
          <a:lstStyle/>
          <a:p>
            <a:r>
              <a:rPr lang="en-US" sz="1050" b="1" dirty="0" smtClean="0">
                <a:solidFill>
                  <a:srgbClr val="0066FF"/>
                </a:solidFill>
              </a:rPr>
              <a:t>2</a:t>
            </a:r>
            <a:endParaRPr lang="en-US" sz="1050" b="1" dirty="0">
              <a:solidFill>
                <a:srgbClr val="0066FF"/>
              </a:solidFill>
            </a:endParaRPr>
          </a:p>
        </p:txBody>
      </p:sp>
      <p:cxnSp>
        <p:nvCxnSpPr>
          <p:cNvPr id="42" name="Straight Arrow Connector 41"/>
          <p:cNvCxnSpPr/>
          <p:nvPr/>
        </p:nvCxnSpPr>
        <p:spPr bwMode="auto">
          <a:xfrm>
            <a:off x="8966693" y="5790391"/>
            <a:ext cx="0" cy="16820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4" name="TextBox 43"/>
          <p:cNvSpPr txBox="1"/>
          <p:nvPr/>
        </p:nvSpPr>
        <p:spPr>
          <a:xfrm>
            <a:off x="6318935" y="5503014"/>
            <a:ext cx="2209800" cy="400110"/>
          </a:xfrm>
          <a:prstGeom prst="rect">
            <a:avLst/>
          </a:prstGeom>
          <a:noFill/>
        </p:spPr>
        <p:txBody>
          <a:bodyPr wrap="square" rtlCol="0">
            <a:spAutoFit/>
          </a:bodyPr>
          <a:lstStyle/>
          <a:p>
            <a:r>
              <a:rPr lang="en-US" sz="1000" b="1" dirty="0" smtClean="0">
                <a:solidFill>
                  <a:srgbClr val="0066FF"/>
                </a:solidFill>
              </a:rPr>
              <a:t>Sum of 2 = $467,539,046</a:t>
            </a:r>
          </a:p>
          <a:p>
            <a:endParaRPr lang="en-US" sz="1000" b="1" dirty="0">
              <a:solidFill>
                <a:srgbClr val="0066FF"/>
              </a:solidFill>
            </a:endParaRPr>
          </a:p>
        </p:txBody>
      </p:sp>
      <p:sp>
        <p:nvSpPr>
          <p:cNvPr id="45" name="TextBox 44"/>
          <p:cNvSpPr txBox="1"/>
          <p:nvPr/>
        </p:nvSpPr>
        <p:spPr>
          <a:xfrm>
            <a:off x="7892987" y="5491965"/>
            <a:ext cx="228600" cy="261610"/>
          </a:xfrm>
          <a:prstGeom prst="rect">
            <a:avLst/>
          </a:prstGeom>
          <a:noFill/>
        </p:spPr>
        <p:txBody>
          <a:bodyPr wrap="square" rtlCol="0">
            <a:spAutoFit/>
          </a:bodyPr>
          <a:lstStyle/>
          <a:p>
            <a:pPr algn="ctr"/>
            <a:r>
              <a:rPr lang="en-US" sz="1100" b="1" dirty="0" smtClean="0">
                <a:solidFill>
                  <a:srgbClr val="00B050"/>
                </a:solidFill>
              </a:rPr>
              <a:t>C</a:t>
            </a:r>
            <a:endParaRPr lang="en-US" sz="1100" b="1" dirty="0">
              <a:solidFill>
                <a:srgbClr val="00B050"/>
              </a:solidFill>
            </a:endParaRPr>
          </a:p>
        </p:txBody>
      </p:sp>
      <p:sp>
        <p:nvSpPr>
          <p:cNvPr id="49" name="TextBox 48"/>
          <p:cNvSpPr txBox="1"/>
          <p:nvPr/>
        </p:nvSpPr>
        <p:spPr>
          <a:xfrm>
            <a:off x="9136768" y="4511388"/>
            <a:ext cx="228600" cy="261610"/>
          </a:xfrm>
          <a:prstGeom prst="rect">
            <a:avLst/>
          </a:prstGeom>
          <a:noFill/>
        </p:spPr>
        <p:txBody>
          <a:bodyPr wrap="square" rtlCol="0">
            <a:spAutoFit/>
          </a:bodyPr>
          <a:lstStyle/>
          <a:p>
            <a:pPr algn="ctr"/>
            <a:r>
              <a:rPr lang="en-US" sz="1100" b="1" dirty="0" smtClean="0">
                <a:solidFill>
                  <a:srgbClr val="00B050"/>
                </a:solidFill>
              </a:rPr>
              <a:t>E</a:t>
            </a:r>
            <a:endParaRPr lang="en-US" sz="1100" b="1" dirty="0">
              <a:solidFill>
                <a:srgbClr val="00B050"/>
              </a:solidFill>
            </a:endParaRPr>
          </a:p>
        </p:txBody>
      </p:sp>
      <p:sp>
        <p:nvSpPr>
          <p:cNvPr id="50" name="TextBox 49"/>
          <p:cNvSpPr txBox="1"/>
          <p:nvPr/>
        </p:nvSpPr>
        <p:spPr>
          <a:xfrm>
            <a:off x="9790281" y="5320514"/>
            <a:ext cx="228600" cy="261610"/>
          </a:xfrm>
          <a:prstGeom prst="rect">
            <a:avLst/>
          </a:prstGeom>
          <a:noFill/>
        </p:spPr>
        <p:txBody>
          <a:bodyPr wrap="square" rtlCol="0">
            <a:spAutoFit/>
          </a:bodyPr>
          <a:lstStyle/>
          <a:p>
            <a:pPr algn="ctr"/>
            <a:r>
              <a:rPr lang="en-US" sz="1100" b="1" dirty="0" smtClean="0">
                <a:solidFill>
                  <a:srgbClr val="00B050"/>
                </a:solidFill>
              </a:rPr>
              <a:t>G</a:t>
            </a:r>
            <a:endParaRPr lang="en-US" sz="1100" b="1" dirty="0">
              <a:solidFill>
                <a:srgbClr val="00B050"/>
              </a:solidFill>
            </a:endParaRPr>
          </a:p>
        </p:txBody>
      </p:sp>
      <p:sp>
        <p:nvSpPr>
          <p:cNvPr id="51" name="TextBox 50"/>
          <p:cNvSpPr txBox="1"/>
          <p:nvPr/>
        </p:nvSpPr>
        <p:spPr>
          <a:xfrm>
            <a:off x="9136768" y="4935947"/>
            <a:ext cx="228600" cy="261610"/>
          </a:xfrm>
          <a:prstGeom prst="rect">
            <a:avLst/>
          </a:prstGeom>
          <a:noFill/>
        </p:spPr>
        <p:txBody>
          <a:bodyPr wrap="square" rtlCol="0">
            <a:spAutoFit/>
          </a:bodyPr>
          <a:lstStyle/>
          <a:p>
            <a:pPr algn="ctr"/>
            <a:r>
              <a:rPr lang="en-US" sz="1100" b="1" dirty="0" smtClean="0">
                <a:solidFill>
                  <a:srgbClr val="00B050"/>
                </a:solidFill>
              </a:rPr>
              <a:t>F</a:t>
            </a:r>
            <a:endParaRPr lang="en-US" sz="1100" b="1" dirty="0">
              <a:solidFill>
                <a:srgbClr val="00B050"/>
              </a:solidFill>
            </a:endParaRPr>
          </a:p>
        </p:txBody>
      </p:sp>
      <p:pic>
        <p:nvPicPr>
          <p:cNvPr id="11" name="Picture 10"/>
          <p:cNvPicPr>
            <a:picLocks noChangeAspect="1"/>
          </p:cNvPicPr>
          <p:nvPr/>
        </p:nvPicPr>
        <p:blipFill>
          <a:blip r:embed="rId4"/>
          <a:stretch>
            <a:fillRect/>
          </a:stretch>
        </p:blipFill>
        <p:spPr>
          <a:xfrm>
            <a:off x="6007511" y="6751730"/>
            <a:ext cx="3999553" cy="994859"/>
          </a:xfrm>
          <a:prstGeom prst="rect">
            <a:avLst/>
          </a:prstGeom>
        </p:spPr>
      </p:pic>
      <p:cxnSp>
        <p:nvCxnSpPr>
          <p:cNvPr id="15" name="Straight Arrow Connector 14"/>
          <p:cNvCxnSpPr/>
          <p:nvPr/>
        </p:nvCxnSpPr>
        <p:spPr bwMode="auto">
          <a:xfrm>
            <a:off x="4682880" y="3216632"/>
            <a:ext cx="1002226" cy="304471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Straight Arrow Connector 22"/>
          <p:cNvCxnSpPr/>
          <p:nvPr/>
        </p:nvCxnSpPr>
        <p:spPr bwMode="auto">
          <a:xfrm>
            <a:off x="4522459" y="7162800"/>
            <a:ext cx="1421141" cy="8635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740168016"/>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Common questions on Partner Statements</a:t>
            </a:r>
            <a:endParaRPr lang="en-US" dirty="0"/>
          </a:p>
        </p:txBody>
      </p:sp>
      <p:sp>
        <p:nvSpPr>
          <p:cNvPr id="4" name="Text Placeholder 3"/>
          <p:cNvSpPr>
            <a:spLocks noGrp="1"/>
          </p:cNvSpPr>
          <p:nvPr>
            <p:ph type="body" sz="quarter" idx="14"/>
          </p:nvPr>
        </p:nvSpPr>
        <p:spPr>
          <a:xfrm>
            <a:off x="152399" y="1524000"/>
            <a:ext cx="5568292" cy="6069623"/>
          </a:xfrm>
        </p:spPr>
        <p:txBody>
          <a:bodyPr/>
          <a:lstStyle/>
          <a:p>
            <a:pPr lvl="0"/>
            <a:r>
              <a:rPr lang="en-US" dirty="0" smtClean="0">
                <a:solidFill>
                  <a:srgbClr val="008265"/>
                </a:solidFill>
              </a:rPr>
              <a:t>Fund Performance </a:t>
            </a:r>
            <a:r>
              <a:rPr lang="en-US" dirty="0" smtClean="0">
                <a:solidFill>
                  <a:srgbClr val="008265"/>
                </a:solidFill>
              </a:rPr>
              <a:t>metrics(continued</a:t>
            </a:r>
            <a:r>
              <a:rPr lang="en-US" dirty="0" smtClean="0">
                <a:solidFill>
                  <a:srgbClr val="008265"/>
                </a:solidFill>
              </a:rPr>
              <a:t>)</a:t>
            </a:r>
            <a:endParaRPr lang="en-US" dirty="0">
              <a:solidFill>
                <a:srgbClr val="008265"/>
              </a:solidFill>
            </a:endParaRPr>
          </a:p>
          <a:p>
            <a:pPr marL="457200" lvl="0" indent="-285750">
              <a:spcBef>
                <a:spcPts val="1200"/>
              </a:spcBef>
              <a:spcAft>
                <a:spcPts val="120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Time-Weighted Return (TWR) </a:t>
            </a:r>
            <a:r>
              <a:rPr lang="en-US" sz="1600" dirty="0" smtClean="0">
                <a:solidFill>
                  <a:srgbClr val="000000"/>
                </a:solidFill>
                <a:latin typeface="Times New Roman"/>
                <a:ea typeface="Arial Unicode MS" pitchFamily="34" charset="-128"/>
                <a:cs typeface="Arial" pitchFamily="34" charset="0"/>
              </a:rPr>
              <a:t> - MTD Example </a:t>
            </a:r>
            <a:endParaRPr lang="en-US" sz="1600" dirty="0" smtClean="0">
              <a:solidFill>
                <a:srgbClr val="000000"/>
              </a:solidFill>
              <a:latin typeface="Times New Roman"/>
              <a:ea typeface="Arial Unicode MS" pitchFamily="34" charset="-128"/>
              <a:cs typeface="Arial" pitchFamily="34" charset="0"/>
            </a:endParaRPr>
          </a:p>
          <a:p>
            <a:pPr marL="914400" lvl="3" indent="-285750">
              <a:lnSpc>
                <a:spcPct val="100000"/>
              </a:lnSpc>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Gross (Fund level) – Excludes expenses and management fees</a:t>
            </a:r>
          </a:p>
          <a:p>
            <a:pPr marL="914400" lvl="3" indent="-285750">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Net (Fund level) – Excludes incentive fees</a:t>
            </a:r>
          </a:p>
          <a:p>
            <a:pPr marL="914400" lvl="3" indent="-285750">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Net / Net – At the LP level so impacted by incentive fees (i.e., impacts the denominator)</a:t>
            </a:r>
          </a:p>
          <a:p>
            <a:pPr marL="914400" lvl="3" indent="-285750">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Weighting of Contributions / Distributions </a:t>
            </a:r>
          </a:p>
          <a:p>
            <a:pPr marL="914400" lvl="3" indent="-285750">
              <a:spcBef>
                <a:spcPts val="0"/>
              </a:spcBef>
              <a:spcAft>
                <a:spcPts val="0"/>
              </a:spcAft>
              <a:buFont typeface="Courier New" panose="02070309020205020404" pitchFamily="49" charset="0"/>
              <a:buChar char="o"/>
            </a:pPr>
            <a:r>
              <a:rPr lang="en-US" sz="1200" dirty="0" smtClean="0">
                <a:solidFill>
                  <a:srgbClr val="000000"/>
                </a:solidFill>
                <a:latin typeface="Times New Roman"/>
                <a:ea typeface="Arial Unicode MS" pitchFamily="34" charset="-128"/>
                <a:cs typeface="Arial" pitchFamily="34" charset="0"/>
              </a:rPr>
              <a:t>Compounded monthly</a:t>
            </a:r>
          </a:p>
          <a:p>
            <a:pPr marL="1423987" lvl="4" indent="-285750">
              <a:spcBef>
                <a:spcPts val="0"/>
              </a:spcBef>
              <a:spcAft>
                <a:spcPts val="0"/>
              </a:spcAft>
              <a:buFont typeface="Wingdings" panose="05000000000000000000" pitchFamily="2" charset="2"/>
              <a:buChar char="§"/>
            </a:pPr>
            <a:r>
              <a:rPr lang="en-US" sz="1200" dirty="0" smtClean="0">
                <a:solidFill>
                  <a:srgbClr val="000000"/>
                </a:solidFill>
                <a:latin typeface="Times New Roman"/>
                <a:ea typeface="Arial Unicode MS" pitchFamily="34" charset="-128"/>
                <a:cs typeface="Arial" pitchFamily="34" charset="0"/>
              </a:rPr>
              <a:t>QTD / YTD / ITD  </a:t>
            </a:r>
            <a:r>
              <a:rPr lang="en-US" sz="1200" dirty="0" smtClean="0">
                <a:solidFill>
                  <a:srgbClr val="000000"/>
                </a:solidFill>
                <a:latin typeface="Times New Roman"/>
                <a:ea typeface="Arial Unicode MS" pitchFamily="34" charset="-128"/>
                <a:cs typeface="Arial" pitchFamily="34" charset="0"/>
              </a:rPr>
              <a:t>Reconciliation to the Partner Statement</a:t>
            </a:r>
            <a:endParaRPr lang="en-US" sz="1200" dirty="0" smtClean="0">
              <a:solidFill>
                <a:srgbClr val="000000"/>
              </a:solidFill>
              <a:latin typeface="Times New Roman"/>
              <a:ea typeface="Arial Unicode MS" pitchFamily="34" charset="-128"/>
              <a:cs typeface="Arial" pitchFamily="34" charset="0"/>
            </a:endParaRPr>
          </a:p>
          <a:p>
            <a:pPr marL="1881187" lvl="5" indent="-285750">
              <a:spcBef>
                <a:spcPts val="0"/>
              </a:spcBef>
              <a:spcAft>
                <a:spcPts val="0"/>
              </a:spcAft>
              <a:buFont typeface="Wingdings" panose="05000000000000000000" pitchFamily="2" charset="2"/>
              <a:buChar char="q"/>
            </a:pPr>
            <a:r>
              <a:rPr lang="en-US" sz="1100" dirty="0" smtClean="0">
                <a:solidFill>
                  <a:srgbClr val="000000"/>
                </a:solidFill>
                <a:latin typeface="Times New Roman"/>
                <a:ea typeface="Arial Unicode MS" pitchFamily="34" charset="-128"/>
                <a:cs typeface="Arial" pitchFamily="34" charset="0"/>
              </a:rPr>
              <a:t>Example QTD – ((</a:t>
            </a:r>
            <a:r>
              <a:rPr lang="en-US" sz="1100" dirty="0" smtClean="0">
                <a:solidFill>
                  <a:srgbClr val="000000"/>
                </a:solidFill>
                <a:latin typeface="Times New Roman"/>
                <a:ea typeface="Arial Unicode MS" pitchFamily="34" charset="-128"/>
                <a:cs typeface="Arial" pitchFamily="34" charset="0"/>
              </a:rPr>
              <a:t>1+19.9%) </a:t>
            </a:r>
            <a:r>
              <a:rPr lang="en-US" sz="1100" dirty="0">
                <a:solidFill>
                  <a:srgbClr val="000000"/>
                </a:solidFill>
                <a:latin typeface="Times New Roman"/>
                <a:ea typeface="Arial Unicode MS" pitchFamily="34" charset="-128"/>
                <a:cs typeface="Arial" pitchFamily="34" charset="0"/>
              </a:rPr>
              <a:t>* (1</a:t>
            </a:r>
            <a:r>
              <a:rPr lang="en-US" sz="1100" dirty="0" smtClean="0">
                <a:solidFill>
                  <a:srgbClr val="000000"/>
                </a:solidFill>
                <a:latin typeface="Times New Roman"/>
                <a:ea typeface="Arial Unicode MS" pitchFamily="34" charset="-128"/>
                <a:cs typeface="Arial" pitchFamily="34" charset="0"/>
              </a:rPr>
              <a:t>+-1.1%) </a:t>
            </a:r>
            <a:r>
              <a:rPr lang="en-US" sz="1100" dirty="0">
                <a:solidFill>
                  <a:srgbClr val="000000"/>
                </a:solidFill>
                <a:latin typeface="Times New Roman"/>
                <a:ea typeface="Arial Unicode MS" pitchFamily="34" charset="-128"/>
                <a:cs typeface="Arial" pitchFamily="34" charset="0"/>
              </a:rPr>
              <a:t>*(</a:t>
            </a:r>
            <a:r>
              <a:rPr lang="en-US" sz="1100" dirty="0" smtClean="0">
                <a:solidFill>
                  <a:srgbClr val="000000"/>
                </a:solidFill>
                <a:latin typeface="Times New Roman"/>
                <a:ea typeface="Arial Unicode MS" pitchFamily="34" charset="-128"/>
                <a:cs typeface="Arial" pitchFamily="34" charset="0"/>
              </a:rPr>
              <a:t>1+-3.4%)-1 = </a:t>
            </a:r>
            <a:r>
              <a:rPr lang="en-US" sz="1100" b="1" dirty="0" smtClean="0">
                <a:solidFill>
                  <a:srgbClr val="000000"/>
                </a:solidFill>
                <a:latin typeface="Times New Roman"/>
                <a:ea typeface="Arial Unicode MS" pitchFamily="34" charset="-128"/>
                <a:cs typeface="Arial" pitchFamily="34" charset="0"/>
              </a:rPr>
              <a:t>14.6%</a:t>
            </a:r>
            <a:endParaRPr lang="en-US" sz="1100" b="1" dirty="0" smtClean="0">
              <a:solidFill>
                <a:srgbClr val="000000"/>
              </a:solidFill>
              <a:latin typeface="Times New Roman"/>
              <a:ea typeface="Arial Unicode MS" pitchFamily="34" charset="-128"/>
              <a:cs typeface="Arial" pitchFamily="34" charset="0"/>
            </a:endParaRPr>
          </a:p>
          <a:p>
            <a:pPr marL="1595437" lvl="5" indent="0">
              <a:spcBef>
                <a:spcPts val="0"/>
              </a:spcBef>
              <a:spcAft>
                <a:spcPts val="0"/>
              </a:spcAft>
              <a:buNone/>
            </a:pPr>
            <a:endParaRPr lang="en-US" sz="1200" dirty="0" smtClean="0">
              <a:solidFill>
                <a:srgbClr val="000000"/>
              </a:solidFill>
              <a:latin typeface="Times New Roman"/>
              <a:ea typeface="Arial Unicode MS" pitchFamily="34" charset="-128"/>
              <a:cs typeface="Arial" pitchFamily="34" charset="0"/>
            </a:endParaRPr>
          </a:p>
          <a:p>
            <a:pPr marL="457200" lvl="0" indent="-285750">
              <a:spcBef>
                <a:spcPts val="1200"/>
              </a:spcBef>
              <a:spcAft>
                <a:spcPts val="1200"/>
              </a:spcAft>
              <a:buFont typeface="Wingdings" panose="05000000000000000000" pitchFamily="2" charset="2"/>
              <a:buChar char="Ø"/>
            </a:pPr>
            <a:endParaRPr lang="en-US" sz="1600" dirty="0" smtClean="0">
              <a:solidFill>
                <a:srgbClr val="000000"/>
              </a:solidFill>
              <a:latin typeface="Times New Roman"/>
              <a:ea typeface="Arial Unicode MS" pitchFamily="34" charset="-128"/>
              <a:cs typeface="Arial" pitchFamily="34" charset="0"/>
            </a:endParaRPr>
          </a:p>
          <a:p>
            <a:endParaRPr lang="en-US" dirty="0"/>
          </a:p>
        </p:txBody>
      </p:sp>
      <p:pic>
        <p:nvPicPr>
          <p:cNvPr id="8" name="Picture 7"/>
          <p:cNvPicPr>
            <a:picLocks noChangeAspect="1"/>
          </p:cNvPicPr>
          <p:nvPr/>
        </p:nvPicPr>
        <p:blipFill>
          <a:blip r:embed="rId3"/>
          <a:stretch>
            <a:fillRect/>
          </a:stretch>
        </p:blipFill>
        <p:spPr>
          <a:xfrm>
            <a:off x="5804092" y="1496404"/>
            <a:ext cx="4107177" cy="4635164"/>
          </a:xfrm>
          <a:prstGeom prst="rect">
            <a:avLst/>
          </a:prstGeom>
        </p:spPr>
      </p:pic>
      <p:sp>
        <p:nvSpPr>
          <p:cNvPr id="10" name="TextBox 9"/>
          <p:cNvSpPr txBox="1"/>
          <p:nvPr/>
        </p:nvSpPr>
        <p:spPr>
          <a:xfrm>
            <a:off x="9220200" y="2697568"/>
            <a:ext cx="76200" cy="246221"/>
          </a:xfrm>
          <a:prstGeom prst="rect">
            <a:avLst/>
          </a:prstGeom>
          <a:noFill/>
        </p:spPr>
        <p:txBody>
          <a:bodyPr wrap="square" rtlCol="0">
            <a:spAutoFit/>
          </a:bodyPr>
          <a:lstStyle/>
          <a:p>
            <a:pPr algn="ctr"/>
            <a:r>
              <a:rPr lang="en-US" sz="1000" b="1" dirty="0">
                <a:solidFill>
                  <a:srgbClr val="FF0000"/>
                </a:solidFill>
              </a:rPr>
              <a:t>A</a:t>
            </a:r>
          </a:p>
        </p:txBody>
      </p:sp>
      <p:sp>
        <p:nvSpPr>
          <p:cNvPr id="11" name="TextBox 10"/>
          <p:cNvSpPr txBox="1"/>
          <p:nvPr/>
        </p:nvSpPr>
        <p:spPr>
          <a:xfrm>
            <a:off x="9014460" y="3213569"/>
            <a:ext cx="125730" cy="251104"/>
          </a:xfrm>
          <a:prstGeom prst="rect">
            <a:avLst/>
          </a:prstGeom>
          <a:noFill/>
        </p:spPr>
        <p:txBody>
          <a:bodyPr wrap="square" rtlCol="0">
            <a:spAutoFit/>
          </a:bodyPr>
          <a:lstStyle/>
          <a:p>
            <a:pPr algn="ctr"/>
            <a:r>
              <a:rPr lang="en-US" sz="1000" b="1" dirty="0" smtClean="0">
                <a:solidFill>
                  <a:srgbClr val="FF0000"/>
                </a:solidFill>
              </a:rPr>
              <a:t>B</a:t>
            </a:r>
            <a:endParaRPr lang="en-US" sz="1000" b="1" dirty="0">
              <a:solidFill>
                <a:srgbClr val="FF0000"/>
              </a:solidFill>
            </a:endParaRPr>
          </a:p>
        </p:txBody>
      </p:sp>
      <p:sp>
        <p:nvSpPr>
          <p:cNvPr id="12" name="TextBox 11"/>
          <p:cNvSpPr txBox="1"/>
          <p:nvPr/>
        </p:nvSpPr>
        <p:spPr>
          <a:xfrm>
            <a:off x="8479354" y="3429000"/>
            <a:ext cx="1039732" cy="246221"/>
          </a:xfrm>
          <a:prstGeom prst="rect">
            <a:avLst/>
          </a:prstGeom>
          <a:noFill/>
        </p:spPr>
        <p:txBody>
          <a:bodyPr wrap="square" rtlCol="0">
            <a:spAutoFit/>
          </a:bodyPr>
          <a:lstStyle/>
          <a:p>
            <a:pPr algn="just"/>
            <a:r>
              <a:rPr lang="en-US" sz="1000" b="1" dirty="0" smtClean="0">
                <a:solidFill>
                  <a:srgbClr val="FF0000"/>
                </a:solidFill>
              </a:rPr>
              <a:t>Sum of A/B = </a:t>
            </a:r>
            <a:endParaRPr lang="en-US" sz="1000" b="1" dirty="0">
              <a:solidFill>
                <a:srgbClr val="FF0000"/>
              </a:solidFill>
            </a:endParaRPr>
          </a:p>
        </p:txBody>
      </p:sp>
      <p:pic>
        <p:nvPicPr>
          <p:cNvPr id="13" name="Picture 12"/>
          <p:cNvPicPr>
            <a:picLocks noChangeAspect="1"/>
          </p:cNvPicPr>
          <p:nvPr/>
        </p:nvPicPr>
        <p:blipFill>
          <a:blip r:embed="rId4"/>
          <a:stretch>
            <a:fillRect/>
          </a:stretch>
        </p:blipFill>
        <p:spPr>
          <a:xfrm>
            <a:off x="289538" y="6365397"/>
            <a:ext cx="2107342" cy="1392077"/>
          </a:xfrm>
          <a:prstGeom prst="rect">
            <a:avLst/>
          </a:prstGeom>
        </p:spPr>
      </p:pic>
      <p:pic>
        <p:nvPicPr>
          <p:cNvPr id="14" name="Picture 13"/>
          <p:cNvPicPr>
            <a:picLocks noChangeAspect="1"/>
          </p:cNvPicPr>
          <p:nvPr/>
        </p:nvPicPr>
        <p:blipFill>
          <a:blip r:embed="rId5"/>
          <a:stretch>
            <a:fillRect/>
          </a:stretch>
        </p:blipFill>
        <p:spPr>
          <a:xfrm>
            <a:off x="2537415" y="6365397"/>
            <a:ext cx="2130154" cy="1407003"/>
          </a:xfrm>
          <a:prstGeom prst="rect">
            <a:avLst/>
          </a:prstGeom>
        </p:spPr>
      </p:pic>
      <p:pic>
        <p:nvPicPr>
          <p:cNvPr id="15" name="Picture 14"/>
          <p:cNvPicPr>
            <a:picLocks noChangeAspect="1"/>
          </p:cNvPicPr>
          <p:nvPr/>
        </p:nvPicPr>
        <p:blipFill>
          <a:blip r:embed="rId6"/>
          <a:stretch>
            <a:fillRect/>
          </a:stretch>
        </p:blipFill>
        <p:spPr>
          <a:xfrm>
            <a:off x="4803434" y="6381499"/>
            <a:ext cx="2153148" cy="1390902"/>
          </a:xfrm>
          <a:prstGeom prst="rect">
            <a:avLst/>
          </a:prstGeom>
        </p:spPr>
      </p:pic>
      <p:sp>
        <p:nvSpPr>
          <p:cNvPr id="16" name="TextBox 15"/>
          <p:cNvSpPr txBox="1"/>
          <p:nvPr/>
        </p:nvSpPr>
        <p:spPr>
          <a:xfrm>
            <a:off x="339480" y="6159543"/>
            <a:ext cx="2057400" cy="276999"/>
          </a:xfrm>
          <a:prstGeom prst="rect">
            <a:avLst/>
          </a:prstGeom>
          <a:noFill/>
        </p:spPr>
        <p:txBody>
          <a:bodyPr wrap="square" rtlCol="0">
            <a:spAutoFit/>
          </a:bodyPr>
          <a:lstStyle/>
          <a:p>
            <a:pPr algn="ctr"/>
            <a:r>
              <a:rPr lang="en-US" sz="1200" b="1" dirty="0" smtClean="0">
                <a:solidFill>
                  <a:srgbClr val="FF0000"/>
                </a:solidFill>
              </a:rPr>
              <a:t>APRIL</a:t>
            </a:r>
            <a:endParaRPr lang="en-US" sz="1200" b="1" dirty="0">
              <a:solidFill>
                <a:srgbClr val="FF0000"/>
              </a:solidFill>
            </a:endParaRPr>
          </a:p>
        </p:txBody>
      </p:sp>
      <p:sp>
        <p:nvSpPr>
          <p:cNvPr id="17" name="TextBox 16"/>
          <p:cNvSpPr txBox="1"/>
          <p:nvPr/>
        </p:nvSpPr>
        <p:spPr>
          <a:xfrm>
            <a:off x="2497885" y="6159164"/>
            <a:ext cx="2139316" cy="276999"/>
          </a:xfrm>
          <a:prstGeom prst="rect">
            <a:avLst/>
          </a:prstGeom>
          <a:noFill/>
        </p:spPr>
        <p:txBody>
          <a:bodyPr wrap="square" rtlCol="0">
            <a:spAutoFit/>
          </a:bodyPr>
          <a:lstStyle/>
          <a:p>
            <a:pPr algn="ctr"/>
            <a:r>
              <a:rPr lang="en-US" sz="1200" b="1" dirty="0" smtClean="0">
                <a:solidFill>
                  <a:srgbClr val="FF0000"/>
                </a:solidFill>
              </a:rPr>
              <a:t>MAY</a:t>
            </a:r>
            <a:endParaRPr lang="en-US" sz="1200" b="1" dirty="0">
              <a:solidFill>
                <a:srgbClr val="FF0000"/>
              </a:solidFill>
            </a:endParaRPr>
          </a:p>
        </p:txBody>
      </p:sp>
      <p:sp>
        <p:nvSpPr>
          <p:cNvPr id="18" name="TextBox 17"/>
          <p:cNvSpPr txBox="1"/>
          <p:nvPr/>
        </p:nvSpPr>
        <p:spPr>
          <a:xfrm>
            <a:off x="4826270" y="6168108"/>
            <a:ext cx="2139316" cy="276999"/>
          </a:xfrm>
          <a:prstGeom prst="rect">
            <a:avLst/>
          </a:prstGeom>
          <a:noFill/>
        </p:spPr>
        <p:txBody>
          <a:bodyPr wrap="square" rtlCol="0">
            <a:spAutoFit/>
          </a:bodyPr>
          <a:lstStyle/>
          <a:p>
            <a:pPr algn="ctr"/>
            <a:r>
              <a:rPr lang="en-US" sz="1200" b="1" dirty="0" smtClean="0">
                <a:solidFill>
                  <a:srgbClr val="FF0000"/>
                </a:solidFill>
              </a:rPr>
              <a:t>JUNE</a:t>
            </a:r>
            <a:endParaRPr lang="en-US" sz="1200" b="1" dirty="0">
              <a:solidFill>
                <a:srgbClr val="FF0000"/>
              </a:solidFill>
            </a:endParaRPr>
          </a:p>
        </p:txBody>
      </p:sp>
      <p:sp>
        <p:nvSpPr>
          <p:cNvPr id="22" name="TextBox 21"/>
          <p:cNvSpPr txBox="1"/>
          <p:nvPr/>
        </p:nvSpPr>
        <p:spPr>
          <a:xfrm>
            <a:off x="7315200" y="6436163"/>
            <a:ext cx="2381250" cy="400110"/>
          </a:xfrm>
          <a:prstGeom prst="rect">
            <a:avLst/>
          </a:prstGeom>
          <a:solidFill>
            <a:srgbClr val="FFFF00"/>
          </a:solidFill>
          <a:ln>
            <a:solidFill>
              <a:schemeClr val="tx1"/>
            </a:solidFill>
          </a:ln>
        </p:spPr>
        <p:txBody>
          <a:bodyPr wrap="square" rtlCol="0">
            <a:spAutoFit/>
          </a:bodyPr>
          <a:lstStyle/>
          <a:p>
            <a:pPr algn="ctr"/>
            <a:r>
              <a:rPr lang="en-US" dirty="0">
                <a:solidFill>
                  <a:srgbClr val="FF0000"/>
                </a:solidFill>
              </a:rPr>
              <a:t>Source = MMR</a:t>
            </a:r>
          </a:p>
        </p:txBody>
      </p:sp>
      <p:cxnSp>
        <p:nvCxnSpPr>
          <p:cNvPr id="24" name="Straight Arrow Connector 23"/>
          <p:cNvCxnSpPr/>
          <p:nvPr/>
        </p:nvCxnSpPr>
        <p:spPr bwMode="auto">
          <a:xfrm flipH="1">
            <a:off x="6988422" y="6858000"/>
            <a:ext cx="326778" cy="30168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25" name="Picture 24"/>
          <p:cNvPicPr>
            <a:picLocks noChangeAspect="1"/>
          </p:cNvPicPr>
          <p:nvPr/>
        </p:nvPicPr>
        <p:blipFill>
          <a:blip r:embed="rId7"/>
          <a:stretch>
            <a:fillRect/>
          </a:stretch>
        </p:blipFill>
        <p:spPr>
          <a:xfrm>
            <a:off x="289538" y="4679383"/>
            <a:ext cx="5453989" cy="1448375"/>
          </a:xfrm>
          <a:prstGeom prst="rect">
            <a:avLst/>
          </a:prstGeom>
        </p:spPr>
      </p:pic>
      <p:cxnSp>
        <p:nvCxnSpPr>
          <p:cNvPr id="29" name="Straight Arrow Connector 28"/>
          <p:cNvCxnSpPr/>
          <p:nvPr/>
        </p:nvCxnSpPr>
        <p:spPr bwMode="auto">
          <a:xfrm>
            <a:off x="4637201" y="2286000"/>
            <a:ext cx="1083490" cy="53467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990695596"/>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Common questions on Partner Statements</a:t>
            </a:r>
            <a:endParaRPr lang="en-US" dirty="0"/>
          </a:p>
        </p:txBody>
      </p:sp>
      <p:sp>
        <p:nvSpPr>
          <p:cNvPr id="4" name="Text Placeholder 3"/>
          <p:cNvSpPr>
            <a:spLocks noGrp="1"/>
          </p:cNvSpPr>
          <p:nvPr>
            <p:ph type="body" sz="quarter" idx="14"/>
          </p:nvPr>
        </p:nvSpPr>
        <p:spPr>
          <a:xfrm>
            <a:off x="1" y="1701800"/>
            <a:ext cx="9829800" cy="7518400"/>
          </a:xfrm>
        </p:spPr>
        <p:txBody>
          <a:bodyPr/>
          <a:lstStyle/>
          <a:p>
            <a:pPr lvl="0"/>
            <a:r>
              <a:rPr lang="en-US" dirty="0" smtClean="0">
                <a:solidFill>
                  <a:srgbClr val="008265"/>
                </a:solidFill>
              </a:rPr>
              <a:t>GP Tax Distributions</a:t>
            </a:r>
          </a:p>
          <a:p>
            <a:pPr marL="742950" lvl="0" indent="-285750">
              <a:spcBef>
                <a:spcPts val="0"/>
              </a:spcBef>
              <a:spcAft>
                <a:spcPts val="1200"/>
              </a:spcAft>
              <a:buFont typeface="Wingdings" panose="05000000000000000000" pitchFamily="2" charset="2"/>
              <a:buChar char="Ø"/>
            </a:pPr>
            <a:r>
              <a:rPr lang="en-US" sz="1400" dirty="0">
                <a:solidFill>
                  <a:srgbClr val="000000"/>
                </a:solidFill>
                <a:latin typeface="Times New Roman"/>
                <a:ea typeface="Arial Unicode MS" pitchFamily="34" charset="-128"/>
                <a:cs typeface="Arial" pitchFamily="34" charset="0"/>
              </a:rPr>
              <a:t>General </a:t>
            </a:r>
            <a:r>
              <a:rPr lang="en-US" sz="1400" dirty="0" smtClean="0">
                <a:solidFill>
                  <a:srgbClr val="000000"/>
                </a:solidFill>
                <a:latin typeface="Times New Roman"/>
                <a:ea typeface="Arial Unicode MS" pitchFamily="34" charset="-128"/>
                <a:cs typeface="Arial" pitchFamily="34" charset="0"/>
              </a:rPr>
              <a:t>overview – What is a GP Tax Advance (terms outlined in each Funds’ LPA)</a:t>
            </a:r>
          </a:p>
          <a:p>
            <a:pPr marL="1371600" lvl="3" indent="-285750" algn="just">
              <a:lnSpc>
                <a:spcPct val="100000"/>
              </a:lnSpc>
              <a:buFont typeface="Courier New" panose="02070309020205020404" pitchFamily="49" charset="0"/>
              <a:buChar char="o"/>
            </a:pPr>
            <a:r>
              <a:rPr lang="en-US" sz="1400" dirty="0" smtClean="0">
                <a:solidFill>
                  <a:srgbClr val="000000"/>
                </a:solidFill>
                <a:latin typeface="Times New Roman"/>
                <a:ea typeface="Arial Unicode MS" pitchFamily="34" charset="-128"/>
                <a:cs typeface="Arial" pitchFamily="34" charset="0"/>
              </a:rPr>
              <a:t>Think of a GP tax distribution as a tax loan/advance to the GP, where the interest rate is the hurdle rate of the Fund (i.e., 8%)</a:t>
            </a:r>
          </a:p>
          <a:p>
            <a:pPr marL="2182813" lvl="3" indent="-285750" algn="just">
              <a:lnSpc>
                <a:spcPct val="100000"/>
              </a:lnSpc>
              <a:buFont typeface="Courier New" panose="02070309020205020404" pitchFamily="49" charset="0"/>
              <a:buChar char="o"/>
            </a:pPr>
            <a:r>
              <a:rPr lang="en-US" sz="1400" dirty="0" smtClean="0">
                <a:solidFill>
                  <a:srgbClr val="000000"/>
                </a:solidFill>
                <a:latin typeface="Times New Roman"/>
                <a:ea typeface="Arial Unicode MS" pitchFamily="34" charset="-128"/>
                <a:cs typeface="Arial" pitchFamily="34" charset="0"/>
              </a:rPr>
              <a:t>GP generates “phantom income” on promote (carried interest) and is subject to tax on its share of taxable income (i.e., recognition of taxable income by the GP without corresponding fund distributions to pay the tax)</a:t>
            </a:r>
          </a:p>
          <a:p>
            <a:pPr marL="2692400" lvl="4" indent="-285750" algn="just">
              <a:lnSpc>
                <a:spcPct val="100000"/>
              </a:lnSpc>
              <a:buFont typeface="Wingdings" panose="05000000000000000000" pitchFamily="2" charset="2"/>
              <a:buChar char="q"/>
            </a:pPr>
            <a:r>
              <a:rPr lang="en-US" sz="1400" dirty="0" smtClean="0">
                <a:solidFill>
                  <a:srgbClr val="000000"/>
                </a:solidFill>
                <a:latin typeface="Times New Roman"/>
                <a:ea typeface="Arial Unicode MS" pitchFamily="34" charset="-128"/>
                <a:cs typeface="Arial" pitchFamily="34" charset="0"/>
              </a:rPr>
              <a:t>Example: LP and GP, respectively contribute $99mm and $1mm in cash.  The distribution waterfall in the LPA returns 100% capital plus an 8% preferred return in the same 99:1 </a:t>
            </a:r>
            <a:r>
              <a:rPr lang="en-US" sz="1400" dirty="0" smtClean="0">
                <a:solidFill>
                  <a:srgbClr val="000000"/>
                </a:solidFill>
                <a:latin typeface="Times New Roman"/>
                <a:ea typeface="Arial Unicode MS" pitchFamily="34" charset="-128"/>
                <a:cs typeface="Arial" pitchFamily="34" charset="0"/>
              </a:rPr>
              <a:t>ratio, </a:t>
            </a:r>
            <a:r>
              <a:rPr lang="en-US" sz="1400" dirty="0" smtClean="0">
                <a:solidFill>
                  <a:srgbClr val="000000"/>
                </a:solidFill>
                <a:latin typeface="Times New Roman"/>
                <a:ea typeface="Arial Unicode MS" pitchFamily="34" charset="-128"/>
                <a:cs typeface="Arial" pitchFamily="34" charset="0"/>
              </a:rPr>
              <a:t>in which capital was contributed.  The fund then distributes profits 80:20 to LP and GP, recognizing GP’s additional 20% carried </a:t>
            </a:r>
            <a:r>
              <a:rPr lang="en-US" sz="1400" dirty="0" smtClean="0">
                <a:solidFill>
                  <a:srgbClr val="000000"/>
                </a:solidFill>
                <a:latin typeface="Times New Roman"/>
                <a:ea typeface="Arial Unicode MS" pitchFamily="34" charset="-128"/>
                <a:cs typeface="Arial" pitchFamily="34" charset="0"/>
              </a:rPr>
              <a:t>interest</a:t>
            </a:r>
            <a:r>
              <a:rPr lang="en-US" sz="1400" dirty="0">
                <a:solidFill>
                  <a:srgbClr val="000000"/>
                </a:solidFill>
                <a:latin typeface="Times New Roman"/>
                <a:ea typeface="Arial Unicode MS" pitchFamily="34" charset="-128"/>
                <a:cs typeface="Arial" pitchFamily="34" charset="0"/>
              </a:rPr>
              <a:t> </a:t>
            </a:r>
            <a:r>
              <a:rPr lang="en-US" sz="1400" dirty="0" smtClean="0">
                <a:solidFill>
                  <a:srgbClr val="000000"/>
                </a:solidFill>
                <a:latin typeface="Times New Roman"/>
                <a:ea typeface="Arial Unicode MS" pitchFamily="34" charset="-128"/>
                <a:cs typeface="Arial" pitchFamily="34" charset="0"/>
              </a:rPr>
              <a:t>(for presentation purposes, ignores the catch-up phase)</a:t>
            </a:r>
            <a:endParaRPr lang="en-US" sz="1400" dirty="0" smtClean="0">
              <a:solidFill>
                <a:srgbClr val="000000"/>
              </a:solidFill>
              <a:latin typeface="Times New Roman"/>
              <a:ea typeface="Arial Unicode MS" pitchFamily="34" charset="-128"/>
              <a:cs typeface="Arial" pitchFamily="34" charset="0"/>
            </a:endParaRPr>
          </a:p>
          <a:p>
            <a:pPr marL="3149600" lvl="5" indent="-285750" algn="just">
              <a:lnSpc>
                <a:spcPct val="100000"/>
              </a:lnSpc>
              <a:buFont typeface="Arial" panose="020B0604020202020204" pitchFamily="34" charset="0"/>
              <a:buChar char="•"/>
            </a:pPr>
            <a:r>
              <a:rPr lang="en-US" dirty="0" smtClean="0">
                <a:solidFill>
                  <a:srgbClr val="000000"/>
                </a:solidFill>
                <a:latin typeface="Times New Roman"/>
                <a:ea typeface="Arial Unicode MS" pitchFamily="34" charset="-128"/>
                <a:cs typeface="Arial" pitchFamily="34" charset="0"/>
              </a:rPr>
              <a:t>GP Finds itself with “phantom income” because once the taxable income exceeds the 8% preferred return, GP only receives 1% of the distributions but is taxed on 20% of the related income (until all of the capital is returned)</a:t>
            </a:r>
          </a:p>
          <a:p>
            <a:pPr marL="742950" lvl="0" indent="-285750">
              <a:spcBef>
                <a:spcPts val="1200"/>
              </a:spcBef>
              <a:spcAft>
                <a:spcPts val="1200"/>
              </a:spcAft>
              <a:buFont typeface="Wingdings" panose="05000000000000000000" pitchFamily="2" charset="2"/>
              <a:buChar char="Ø"/>
            </a:pPr>
            <a:r>
              <a:rPr lang="en-US" sz="1400" dirty="0" smtClean="0">
                <a:solidFill>
                  <a:srgbClr val="000000"/>
                </a:solidFill>
                <a:latin typeface="Times New Roman"/>
                <a:ea typeface="Arial Unicode MS" pitchFamily="34" charset="-128"/>
                <a:cs typeface="Arial" pitchFamily="34" charset="0"/>
              </a:rPr>
              <a:t>How to determine a GP tax advance vs. Incentive on the Partner Statement</a:t>
            </a:r>
          </a:p>
          <a:p>
            <a:pPr marL="1371600" lvl="3">
              <a:spcBef>
                <a:spcPts val="0"/>
              </a:spcBef>
              <a:spcAft>
                <a:spcPts val="1200"/>
              </a:spcAft>
              <a:buFont typeface="+mj-lt"/>
              <a:buAutoNum type="arabicPeriod"/>
            </a:pPr>
            <a:r>
              <a:rPr lang="en-US" sz="1400" dirty="0" smtClean="0">
                <a:solidFill>
                  <a:srgbClr val="000000"/>
                </a:solidFill>
                <a:latin typeface="Times New Roman"/>
                <a:ea typeface="Arial Unicode MS" pitchFamily="34" charset="-128"/>
                <a:cs typeface="Arial" pitchFamily="34" charset="0"/>
              </a:rPr>
              <a:t>Refer to the Operating Highlights per the MMR to determine if any incentive has been paid</a:t>
            </a:r>
          </a:p>
          <a:p>
            <a:pPr marL="457200" lvl="0" indent="0">
              <a:spcBef>
                <a:spcPts val="1200"/>
              </a:spcBef>
              <a:spcAft>
                <a:spcPts val="1200"/>
              </a:spcAft>
            </a:pPr>
            <a:endParaRPr lang="en-US" sz="1400" dirty="0" smtClean="0">
              <a:solidFill>
                <a:srgbClr val="000000"/>
              </a:solidFill>
              <a:latin typeface="Times New Roman"/>
              <a:ea typeface="Arial Unicode MS" pitchFamily="34" charset="-128"/>
              <a:cs typeface="Arial" pitchFamily="34" charset="0"/>
            </a:endParaRPr>
          </a:p>
        </p:txBody>
      </p:sp>
      <p:pic>
        <p:nvPicPr>
          <p:cNvPr id="11" name="Picture 10"/>
          <p:cNvPicPr>
            <a:picLocks noChangeAspect="1"/>
          </p:cNvPicPr>
          <p:nvPr/>
        </p:nvPicPr>
        <p:blipFill>
          <a:blip r:embed="rId2"/>
          <a:stretch>
            <a:fillRect/>
          </a:stretch>
        </p:blipFill>
        <p:spPr>
          <a:xfrm>
            <a:off x="1371600" y="6096000"/>
            <a:ext cx="5105400" cy="1371600"/>
          </a:xfrm>
          <a:prstGeom prst="rect">
            <a:avLst/>
          </a:prstGeom>
        </p:spPr>
      </p:pic>
    </p:spTree>
    <p:extLst>
      <p:ext uri="{BB962C8B-B14F-4D97-AF65-F5344CB8AC3E}">
        <p14:creationId xmlns:p14="http://schemas.microsoft.com/office/powerpoint/2010/main" val="3843749751"/>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Common questions on Partner Statements</a:t>
            </a:r>
            <a:endParaRPr lang="en-US" dirty="0"/>
          </a:p>
        </p:txBody>
      </p:sp>
      <p:sp>
        <p:nvSpPr>
          <p:cNvPr id="4" name="Text Placeholder 3"/>
          <p:cNvSpPr>
            <a:spLocks noGrp="1"/>
          </p:cNvSpPr>
          <p:nvPr>
            <p:ph type="body" sz="quarter" idx="14"/>
          </p:nvPr>
        </p:nvSpPr>
        <p:spPr>
          <a:xfrm>
            <a:off x="1" y="1524000"/>
            <a:ext cx="4876799" cy="6324600"/>
          </a:xfrm>
        </p:spPr>
        <p:txBody>
          <a:bodyPr/>
          <a:lstStyle/>
          <a:p>
            <a:pPr lvl="0">
              <a:spcBef>
                <a:spcPts val="0"/>
              </a:spcBef>
            </a:pPr>
            <a:r>
              <a:rPr lang="en-US" dirty="0" smtClean="0">
                <a:solidFill>
                  <a:srgbClr val="008265"/>
                </a:solidFill>
              </a:rPr>
              <a:t>GP Tax Distributions (continued)</a:t>
            </a:r>
          </a:p>
          <a:p>
            <a:pPr marL="742950" lvl="0" indent="-285750">
              <a:spcBef>
                <a:spcPts val="0"/>
              </a:spcBef>
              <a:spcAft>
                <a:spcPts val="1200"/>
              </a:spcAft>
              <a:buFont typeface="Wingdings" panose="05000000000000000000" pitchFamily="2" charset="2"/>
              <a:buChar char="Ø"/>
            </a:pPr>
            <a:r>
              <a:rPr lang="en-US" sz="1400" dirty="0" smtClean="0">
                <a:solidFill>
                  <a:srgbClr val="000000"/>
                </a:solidFill>
                <a:latin typeface="Times New Roman"/>
                <a:ea typeface="Arial Unicode MS" pitchFamily="34" charset="-128"/>
                <a:cs typeface="Arial" pitchFamily="34" charset="0"/>
              </a:rPr>
              <a:t>How to determine a GP tax advance vs. Incentive on the Partner Statement (continued)</a:t>
            </a:r>
          </a:p>
          <a:p>
            <a:pPr marL="1371600" lvl="3" indent="-342900">
              <a:spcBef>
                <a:spcPts val="0"/>
              </a:spcBef>
              <a:spcAft>
                <a:spcPts val="1200"/>
              </a:spcAft>
              <a:buFont typeface="+mj-lt"/>
              <a:buAutoNum type="arabicPeriod" startAt="2"/>
            </a:pPr>
            <a:r>
              <a:rPr lang="en-US" sz="1250" dirty="0" smtClean="0">
                <a:solidFill>
                  <a:srgbClr val="000000"/>
                </a:solidFill>
                <a:latin typeface="Times New Roman"/>
                <a:ea typeface="Arial Unicode MS" pitchFamily="34" charset="-128"/>
                <a:cs typeface="Arial" pitchFamily="34" charset="0"/>
              </a:rPr>
              <a:t>If the Operating Highlights (previous tab) </a:t>
            </a:r>
            <a:r>
              <a:rPr lang="en-US" sz="1250" dirty="0" smtClean="0">
                <a:solidFill>
                  <a:srgbClr val="000000"/>
                </a:solidFill>
                <a:latin typeface="Times New Roman"/>
                <a:ea typeface="Arial Unicode MS" pitchFamily="34" charset="-128"/>
                <a:cs typeface="Arial" pitchFamily="34" charset="0"/>
              </a:rPr>
              <a:t>indicates </a:t>
            </a:r>
            <a:r>
              <a:rPr lang="en-US" sz="1250" dirty="0" smtClean="0">
                <a:solidFill>
                  <a:srgbClr val="000000"/>
                </a:solidFill>
                <a:latin typeface="Times New Roman"/>
                <a:ea typeface="Arial Unicode MS" pitchFamily="34" charset="-128"/>
                <a:cs typeface="Arial" pitchFamily="34" charset="0"/>
              </a:rPr>
              <a:t>incentive paid, refer to the Distributions tab per the MMR to determine </a:t>
            </a:r>
            <a:r>
              <a:rPr lang="en-US" sz="1250" dirty="0" smtClean="0">
                <a:solidFill>
                  <a:srgbClr val="000000"/>
                </a:solidFill>
                <a:latin typeface="Times New Roman"/>
                <a:ea typeface="Arial Unicode MS" pitchFamily="34" charset="-128"/>
                <a:cs typeface="Arial" pitchFamily="34" charset="0"/>
              </a:rPr>
              <a:t>MTD, QTD and </a:t>
            </a:r>
            <a:r>
              <a:rPr lang="en-US" sz="1250" dirty="0" smtClean="0">
                <a:solidFill>
                  <a:srgbClr val="000000"/>
                </a:solidFill>
                <a:latin typeface="Times New Roman"/>
                <a:ea typeface="Arial Unicode MS" pitchFamily="34" charset="-128"/>
                <a:cs typeface="Arial" pitchFamily="34" charset="0"/>
              </a:rPr>
              <a:t>YTD </a:t>
            </a:r>
            <a:r>
              <a:rPr lang="en-US" sz="1250" dirty="0" smtClean="0">
                <a:solidFill>
                  <a:srgbClr val="000000"/>
                </a:solidFill>
                <a:latin typeface="Times New Roman"/>
                <a:ea typeface="Arial Unicode MS" pitchFamily="34" charset="-128"/>
                <a:cs typeface="Arial" pitchFamily="34" charset="0"/>
              </a:rPr>
              <a:t>amounts </a:t>
            </a:r>
            <a:r>
              <a:rPr lang="en-US" sz="1250" dirty="0" smtClean="0">
                <a:solidFill>
                  <a:srgbClr val="000000"/>
                </a:solidFill>
                <a:latin typeface="Times New Roman"/>
                <a:ea typeface="Arial Unicode MS" pitchFamily="34" charset="-128"/>
                <a:cs typeface="Arial" pitchFamily="34" charset="0"/>
              </a:rPr>
              <a:t>at the fund level </a:t>
            </a:r>
          </a:p>
          <a:p>
            <a:pPr marL="1371600" lvl="3" indent="-342900">
              <a:spcBef>
                <a:spcPts val="0"/>
              </a:spcBef>
              <a:spcAft>
                <a:spcPts val="1200"/>
              </a:spcAft>
              <a:buFont typeface="+mj-lt"/>
              <a:buAutoNum type="arabicPeriod" startAt="2"/>
            </a:pPr>
            <a:r>
              <a:rPr lang="en-US" sz="1250" dirty="0">
                <a:solidFill>
                  <a:srgbClr val="000000"/>
                </a:solidFill>
                <a:latin typeface="Times New Roman"/>
                <a:ea typeface="Arial Unicode MS" pitchFamily="34" charset="-128"/>
                <a:cs typeface="Arial" pitchFamily="34" charset="0"/>
              </a:rPr>
              <a:t>Prior to </a:t>
            </a:r>
            <a:r>
              <a:rPr lang="en-US" sz="1250" dirty="0" smtClean="0">
                <a:solidFill>
                  <a:srgbClr val="000000"/>
                </a:solidFill>
                <a:latin typeface="Times New Roman"/>
                <a:ea typeface="Arial Unicode MS" pitchFamily="34" charset="-128"/>
                <a:cs typeface="Arial" pitchFamily="34" charset="0"/>
              </a:rPr>
              <a:t>th</a:t>
            </a:r>
            <a:r>
              <a:rPr lang="en-US" sz="1250" dirty="0" smtClean="0">
                <a:solidFill>
                  <a:srgbClr val="000000"/>
                </a:solidFill>
                <a:latin typeface="Times New Roman"/>
                <a:ea typeface="Arial Unicode MS" pitchFamily="34" charset="-128"/>
                <a:cs typeface="Arial" pitchFamily="34" charset="0"/>
              </a:rPr>
              <a:t>e </a:t>
            </a:r>
            <a:r>
              <a:rPr lang="en-US" sz="1250" dirty="0" smtClean="0">
                <a:solidFill>
                  <a:srgbClr val="000000"/>
                </a:solidFill>
                <a:latin typeface="Times New Roman"/>
                <a:ea typeface="Arial Unicode MS" pitchFamily="34" charset="-128"/>
                <a:cs typeface="Arial" pitchFamily="34" charset="0"/>
              </a:rPr>
              <a:t>GWI </a:t>
            </a:r>
            <a:r>
              <a:rPr lang="en-US" sz="1250" dirty="0">
                <a:solidFill>
                  <a:srgbClr val="000000"/>
                </a:solidFill>
                <a:latin typeface="Times New Roman"/>
                <a:ea typeface="Arial Unicode MS" pitchFamily="34" charset="-128"/>
                <a:cs typeface="Arial" pitchFamily="34" charset="0"/>
              </a:rPr>
              <a:t>conversion, </a:t>
            </a:r>
            <a:r>
              <a:rPr lang="en-US" sz="1250" dirty="0" smtClean="0">
                <a:solidFill>
                  <a:srgbClr val="000000"/>
                </a:solidFill>
                <a:latin typeface="Times New Roman"/>
                <a:ea typeface="Arial Unicode MS" pitchFamily="34" charset="-128"/>
                <a:cs typeface="Arial" pitchFamily="34" charset="0"/>
              </a:rPr>
              <a:t>the impact </a:t>
            </a:r>
            <a:r>
              <a:rPr lang="en-US" sz="1250" dirty="0">
                <a:solidFill>
                  <a:srgbClr val="000000"/>
                </a:solidFill>
                <a:latin typeface="Times New Roman"/>
                <a:ea typeface="Arial Unicode MS" pitchFamily="34" charset="-128"/>
                <a:cs typeface="Arial" pitchFamily="34" charset="0"/>
              </a:rPr>
              <a:t>of </a:t>
            </a:r>
            <a:r>
              <a:rPr lang="en-US" sz="1250" dirty="0" smtClean="0">
                <a:solidFill>
                  <a:srgbClr val="000000"/>
                </a:solidFill>
                <a:latin typeface="Times New Roman"/>
                <a:ea typeface="Arial Unicode MS" pitchFamily="34" charset="-128"/>
                <a:cs typeface="Arial" pitchFamily="34" charset="0"/>
              </a:rPr>
              <a:t>GP </a:t>
            </a:r>
            <a:r>
              <a:rPr lang="en-US" sz="1250" dirty="0">
                <a:solidFill>
                  <a:srgbClr val="000000"/>
                </a:solidFill>
                <a:latin typeface="Times New Roman"/>
                <a:ea typeface="Arial Unicode MS" pitchFamily="34" charset="-128"/>
                <a:cs typeface="Arial" pitchFamily="34" charset="0"/>
              </a:rPr>
              <a:t>tax advances / repayments </a:t>
            </a:r>
            <a:r>
              <a:rPr lang="en-US" sz="1250" dirty="0" smtClean="0">
                <a:solidFill>
                  <a:srgbClr val="000000"/>
                </a:solidFill>
                <a:latin typeface="Times New Roman"/>
                <a:ea typeface="Arial Unicode MS" pitchFamily="34" charset="-128"/>
                <a:cs typeface="Arial" pitchFamily="34" charset="0"/>
              </a:rPr>
              <a:t>was </a:t>
            </a:r>
            <a:r>
              <a:rPr lang="en-US" sz="1250" dirty="0" smtClean="0">
                <a:solidFill>
                  <a:srgbClr val="000000"/>
                </a:solidFill>
                <a:latin typeface="Times New Roman"/>
                <a:ea typeface="Arial Unicode MS" pitchFamily="34" charset="-128"/>
                <a:cs typeface="Arial" pitchFamily="34" charset="0"/>
              </a:rPr>
              <a:t>netted against the total incentive </a:t>
            </a:r>
            <a:r>
              <a:rPr lang="en-US" sz="1250" dirty="0">
                <a:solidFill>
                  <a:srgbClr val="000000"/>
                </a:solidFill>
                <a:latin typeface="Times New Roman"/>
                <a:ea typeface="Arial Unicode MS" pitchFamily="34" charset="-128"/>
                <a:cs typeface="Arial" pitchFamily="34" charset="0"/>
              </a:rPr>
              <a:t>allocated </a:t>
            </a:r>
          </a:p>
          <a:p>
            <a:pPr lvl="0"/>
            <a:r>
              <a:rPr lang="en-US" dirty="0" smtClean="0">
                <a:solidFill>
                  <a:srgbClr val="008265"/>
                </a:solidFill>
              </a:rPr>
              <a:t>Incentive </a:t>
            </a:r>
            <a:r>
              <a:rPr lang="en-US" dirty="0">
                <a:solidFill>
                  <a:srgbClr val="008265"/>
                </a:solidFill>
              </a:rPr>
              <a:t>Paid / Accrued</a:t>
            </a:r>
          </a:p>
          <a:p>
            <a:pPr marL="742950" lvl="0" indent="-285750">
              <a:spcBef>
                <a:spcPts val="0"/>
              </a:spcBef>
              <a:spcAft>
                <a:spcPts val="1200"/>
              </a:spcAft>
              <a:buFont typeface="Wingdings" panose="05000000000000000000" pitchFamily="2" charset="2"/>
              <a:buChar char="Ø"/>
            </a:pPr>
            <a:r>
              <a:rPr lang="en-US" sz="1400" dirty="0" smtClean="0">
                <a:solidFill>
                  <a:srgbClr val="000000"/>
                </a:solidFill>
                <a:latin typeface="Times New Roman"/>
                <a:ea typeface="Arial Unicode MS" pitchFamily="34" charset="-128"/>
                <a:cs typeface="Arial" pitchFamily="34" charset="0"/>
              </a:rPr>
              <a:t>How </a:t>
            </a:r>
            <a:r>
              <a:rPr lang="en-US" sz="1400" dirty="0">
                <a:solidFill>
                  <a:srgbClr val="000000"/>
                </a:solidFill>
                <a:latin typeface="Times New Roman"/>
                <a:ea typeface="Arial Unicode MS" pitchFamily="34" charset="-128"/>
                <a:cs typeface="Arial" pitchFamily="34" charset="0"/>
              </a:rPr>
              <a:t>to determine incentive paid / accrued (QTD/YTD/ITD</a:t>
            </a:r>
            <a:r>
              <a:rPr lang="en-US" sz="1400" dirty="0" smtClean="0">
                <a:solidFill>
                  <a:srgbClr val="000000"/>
                </a:solidFill>
                <a:latin typeface="Times New Roman"/>
                <a:ea typeface="Arial Unicode MS" pitchFamily="34" charset="-128"/>
                <a:cs typeface="Arial" pitchFamily="34" charset="0"/>
              </a:rPr>
              <a:t>)</a:t>
            </a:r>
          </a:p>
          <a:p>
            <a:pPr marL="1371600" lvl="3" indent="-285750">
              <a:spcBef>
                <a:spcPts val="0"/>
              </a:spcBef>
              <a:spcAft>
                <a:spcPts val="120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ITD Incentive Accrued will be reflected on the partner statement. Accounting will provide calculation for QTD and YTD inquiries</a:t>
            </a:r>
          </a:p>
          <a:p>
            <a:pPr marL="1371600" lvl="3" indent="-285750">
              <a:spcBef>
                <a:spcPts val="0"/>
              </a:spcBef>
              <a:spcAft>
                <a:spcPts val="1200"/>
              </a:spcAft>
              <a:buFont typeface="Courier New" panose="02070309020205020404" pitchFamily="49" charset="0"/>
              <a:buChar char="o"/>
            </a:pPr>
            <a:r>
              <a:rPr lang="en-US" sz="1250" dirty="0" smtClean="0">
                <a:solidFill>
                  <a:srgbClr val="000000"/>
                </a:solidFill>
                <a:latin typeface="Times New Roman"/>
                <a:ea typeface="Arial Unicode MS" pitchFamily="34" charset="-128"/>
                <a:cs typeface="Arial" pitchFamily="34" charset="0"/>
              </a:rPr>
              <a:t>ITD Incentive Paid will be reflected per the operating highlights (refer to previous slide).  QTD and YTD can be summed using the distribution tab per the MMR</a:t>
            </a:r>
          </a:p>
          <a:p>
            <a:pPr marL="1897063" lvl="3" indent="0">
              <a:spcBef>
                <a:spcPts val="1200"/>
              </a:spcBef>
              <a:spcAft>
                <a:spcPts val="1200"/>
              </a:spcAft>
              <a:buNone/>
            </a:pPr>
            <a:endParaRPr lang="en-US" sz="1400" dirty="0">
              <a:solidFill>
                <a:srgbClr val="000000"/>
              </a:solidFill>
              <a:latin typeface="Times New Roman"/>
              <a:ea typeface="Arial Unicode MS" pitchFamily="34" charset="-128"/>
              <a:cs typeface="Arial" pitchFamily="34" charset="0"/>
            </a:endParaRPr>
          </a:p>
          <a:p>
            <a:pPr marL="1985963" lvl="3" indent="0">
              <a:spcBef>
                <a:spcPts val="1200"/>
              </a:spcBef>
              <a:spcAft>
                <a:spcPts val="1200"/>
              </a:spcAft>
              <a:buNone/>
            </a:pPr>
            <a:endParaRPr lang="en-US" sz="1400" dirty="0" smtClean="0">
              <a:solidFill>
                <a:srgbClr val="000000"/>
              </a:solidFill>
              <a:latin typeface="Times New Roman"/>
              <a:ea typeface="Arial Unicode MS" pitchFamily="34" charset="-128"/>
              <a:cs typeface="Arial" pitchFamily="34" charset="0"/>
            </a:endParaRPr>
          </a:p>
          <a:p>
            <a:pPr marL="457200" lvl="0" indent="0">
              <a:spcBef>
                <a:spcPts val="1200"/>
              </a:spcBef>
              <a:spcAft>
                <a:spcPts val="1200"/>
              </a:spcAft>
            </a:pPr>
            <a:endParaRPr lang="en-US" sz="1400" dirty="0" smtClean="0">
              <a:solidFill>
                <a:srgbClr val="000000"/>
              </a:solidFill>
              <a:latin typeface="Times New Roman"/>
              <a:ea typeface="Arial Unicode MS" pitchFamily="34" charset="-128"/>
              <a:cs typeface="Arial" pitchFamily="34" charset="0"/>
            </a:endParaRPr>
          </a:p>
        </p:txBody>
      </p:sp>
      <p:pic>
        <p:nvPicPr>
          <p:cNvPr id="3" name="Picture 2"/>
          <p:cNvPicPr>
            <a:picLocks noChangeAspect="1"/>
          </p:cNvPicPr>
          <p:nvPr/>
        </p:nvPicPr>
        <p:blipFill>
          <a:blip r:embed="rId3"/>
          <a:stretch>
            <a:fillRect/>
          </a:stretch>
        </p:blipFill>
        <p:spPr>
          <a:xfrm>
            <a:off x="4953000" y="5199534"/>
            <a:ext cx="5047619" cy="2510934"/>
          </a:xfrm>
          <a:prstGeom prst="rect">
            <a:avLst/>
          </a:prstGeom>
        </p:spPr>
      </p:pic>
      <p:pic>
        <p:nvPicPr>
          <p:cNvPr id="8" name="Picture 7"/>
          <p:cNvPicPr>
            <a:picLocks noChangeAspect="1"/>
          </p:cNvPicPr>
          <p:nvPr/>
        </p:nvPicPr>
        <p:blipFill>
          <a:blip r:embed="rId4"/>
          <a:stretch>
            <a:fillRect/>
          </a:stretch>
        </p:blipFill>
        <p:spPr>
          <a:xfrm>
            <a:off x="4953000" y="1425503"/>
            <a:ext cx="4003680" cy="3744258"/>
          </a:xfrm>
          <a:prstGeom prst="rect">
            <a:avLst/>
          </a:prstGeom>
        </p:spPr>
      </p:pic>
      <p:sp>
        <p:nvSpPr>
          <p:cNvPr id="20" name="TextBox 19"/>
          <p:cNvSpPr txBox="1"/>
          <p:nvPr/>
        </p:nvSpPr>
        <p:spPr>
          <a:xfrm>
            <a:off x="9032880" y="3657600"/>
            <a:ext cx="990600" cy="830997"/>
          </a:xfrm>
          <a:prstGeom prst="rect">
            <a:avLst/>
          </a:prstGeom>
          <a:solidFill>
            <a:srgbClr val="FFFF00"/>
          </a:solidFill>
          <a:ln>
            <a:solidFill>
              <a:schemeClr val="tx1"/>
            </a:solidFill>
          </a:ln>
        </p:spPr>
        <p:txBody>
          <a:bodyPr wrap="square" rtlCol="0">
            <a:spAutoFit/>
          </a:bodyPr>
          <a:lstStyle/>
          <a:p>
            <a:r>
              <a:rPr lang="en-US" sz="800" dirty="0" smtClean="0"/>
              <a:t>No incentive paid per the MMR (previous slide) = Incentive Paid to the GP 100% GP tax distribution</a:t>
            </a:r>
            <a:endParaRPr lang="en-US" sz="800" dirty="0"/>
          </a:p>
        </p:txBody>
      </p:sp>
      <p:cxnSp>
        <p:nvCxnSpPr>
          <p:cNvPr id="22" name="Straight Arrow Connector 21"/>
          <p:cNvCxnSpPr/>
          <p:nvPr/>
        </p:nvCxnSpPr>
        <p:spPr bwMode="auto">
          <a:xfrm>
            <a:off x="9032880" y="4495800"/>
            <a:ext cx="415920" cy="152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2895600" y="6324600"/>
            <a:ext cx="1981200" cy="10668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 name="Straight Arrow Connector 6"/>
          <p:cNvCxnSpPr/>
          <p:nvPr/>
        </p:nvCxnSpPr>
        <p:spPr bwMode="auto">
          <a:xfrm>
            <a:off x="4267200" y="3172816"/>
            <a:ext cx="1143000" cy="185638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26315819"/>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Common questions on Partner Statements</a:t>
            </a:r>
            <a:endParaRPr lang="en-US" dirty="0"/>
          </a:p>
        </p:txBody>
      </p:sp>
      <p:sp>
        <p:nvSpPr>
          <p:cNvPr id="4" name="Text Placeholder 3"/>
          <p:cNvSpPr>
            <a:spLocks noGrp="1"/>
          </p:cNvSpPr>
          <p:nvPr>
            <p:ph type="body" sz="quarter" idx="14"/>
          </p:nvPr>
        </p:nvSpPr>
        <p:spPr>
          <a:xfrm>
            <a:off x="1" y="1701800"/>
            <a:ext cx="9829800" cy="7518400"/>
          </a:xfrm>
        </p:spPr>
        <p:txBody>
          <a:bodyPr/>
          <a:lstStyle/>
          <a:p>
            <a:pPr lvl="0"/>
            <a:r>
              <a:rPr lang="en-US" dirty="0">
                <a:solidFill>
                  <a:srgbClr val="008265"/>
                </a:solidFill>
              </a:rPr>
              <a:t>Incentive Paid / </a:t>
            </a:r>
            <a:r>
              <a:rPr lang="en-US" dirty="0" smtClean="0">
                <a:solidFill>
                  <a:srgbClr val="008265"/>
                </a:solidFill>
              </a:rPr>
              <a:t>Accrued (continued)</a:t>
            </a:r>
            <a:endParaRPr lang="en-US" dirty="0">
              <a:solidFill>
                <a:srgbClr val="008265"/>
              </a:solidFill>
            </a:endParaRPr>
          </a:p>
          <a:p>
            <a:pPr marL="742950" lvl="0" indent="-285750">
              <a:spcBef>
                <a:spcPts val="0"/>
              </a:spcBef>
              <a:spcAft>
                <a:spcPts val="1200"/>
              </a:spcAft>
              <a:buFont typeface="Wingdings" panose="05000000000000000000" pitchFamily="2" charset="2"/>
              <a:buChar char="Ø"/>
            </a:pPr>
            <a:r>
              <a:rPr lang="en-US" sz="1600" dirty="0" smtClean="0">
                <a:solidFill>
                  <a:srgbClr val="000000"/>
                </a:solidFill>
                <a:latin typeface="Times New Roman"/>
                <a:ea typeface="Arial Unicode MS" pitchFamily="34" charset="-128"/>
                <a:cs typeface="Arial" pitchFamily="34" charset="0"/>
              </a:rPr>
              <a:t>Clawback </a:t>
            </a:r>
            <a:r>
              <a:rPr lang="en-US" sz="1600" dirty="0">
                <a:solidFill>
                  <a:srgbClr val="000000"/>
                </a:solidFill>
                <a:latin typeface="Times New Roman"/>
                <a:ea typeface="Arial Unicode MS" pitchFamily="34" charset="-128"/>
                <a:cs typeface="Arial" pitchFamily="34" charset="0"/>
              </a:rPr>
              <a:t>of incentive – Not common for </a:t>
            </a:r>
            <a:r>
              <a:rPr lang="en-US" sz="1600" dirty="0" smtClean="0">
                <a:solidFill>
                  <a:srgbClr val="000000"/>
                </a:solidFill>
                <a:latin typeface="Times New Roman"/>
                <a:ea typeface="Arial Unicode MS" pitchFamily="34" charset="-128"/>
                <a:cs typeface="Arial" pitchFamily="34" charset="0"/>
              </a:rPr>
              <a:t>closed-end funds utilizing a </a:t>
            </a:r>
            <a:r>
              <a:rPr lang="en-US" sz="1600" dirty="0">
                <a:solidFill>
                  <a:srgbClr val="000000"/>
                </a:solidFill>
                <a:latin typeface="Times New Roman"/>
                <a:ea typeface="Arial Unicode MS" pitchFamily="34" charset="-128"/>
                <a:cs typeface="Arial" pitchFamily="34" charset="0"/>
              </a:rPr>
              <a:t>European-style waterfall (whole-fund approach)</a:t>
            </a:r>
          </a:p>
          <a:p>
            <a:pPr marL="2182813" lvl="3" indent="-285750">
              <a:lnSpc>
                <a:spcPct val="100000"/>
              </a:lnSpc>
              <a:spcBef>
                <a:spcPts val="0"/>
              </a:spcBef>
              <a:spcAft>
                <a:spcPts val="1200"/>
              </a:spcAft>
              <a:buFont typeface="Courier New" panose="02070309020205020404" pitchFamily="49" charset="0"/>
              <a:buChar char="o"/>
            </a:pPr>
            <a:r>
              <a:rPr lang="en-US" sz="1600" dirty="0">
                <a:solidFill>
                  <a:srgbClr val="000000"/>
                </a:solidFill>
                <a:latin typeface="Times New Roman"/>
                <a:ea typeface="Arial Unicode MS" pitchFamily="34" charset="-128"/>
                <a:cs typeface="Arial" pitchFamily="34" charset="0"/>
              </a:rPr>
              <a:t>100% of drawn capital is returned, and </a:t>
            </a:r>
            <a:r>
              <a:rPr lang="en-US" sz="1600" dirty="0" smtClean="0">
                <a:solidFill>
                  <a:srgbClr val="000000"/>
                </a:solidFill>
                <a:latin typeface="Times New Roman"/>
                <a:ea typeface="Arial Unicode MS" pitchFamily="34" charset="-128"/>
                <a:cs typeface="Arial" pitchFamily="34" charset="0"/>
              </a:rPr>
              <a:t>LP is </a:t>
            </a:r>
            <a:r>
              <a:rPr lang="en-US" sz="1600" dirty="0">
                <a:solidFill>
                  <a:srgbClr val="000000"/>
                </a:solidFill>
                <a:latin typeface="Times New Roman"/>
                <a:ea typeface="Arial Unicode MS" pitchFamily="34" charset="-128"/>
                <a:cs typeface="Arial" pitchFamily="34" charset="0"/>
              </a:rPr>
              <a:t>paid </a:t>
            </a:r>
            <a:r>
              <a:rPr lang="en-US" sz="1600" dirty="0" smtClean="0">
                <a:solidFill>
                  <a:srgbClr val="000000"/>
                </a:solidFill>
                <a:latin typeface="Times New Roman"/>
                <a:ea typeface="Arial Unicode MS" pitchFamily="34" charset="-128"/>
                <a:cs typeface="Arial" pitchFamily="34" charset="0"/>
              </a:rPr>
              <a:t>100% of </a:t>
            </a:r>
            <a:r>
              <a:rPr lang="en-US" sz="1600" dirty="0">
                <a:solidFill>
                  <a:srgbClr val="000000"/>
                </a:solidFill>
                <a:latin typeface="Times New Roman"/>
                <a:ea typeface="Arial Unicode MS" pitchFamily="34" charset="-128"/>
                <a:cs typeface="Arial" pitchFamily="34" charset="0"/>
              </a:rPr>
              <a:t>preferred </a:t>
            </a:r>
            <a:r>
              <a:rPr lang="en-US" sz="1600" dirty="0" smtClean="0">
                <a:solidFill>
                  <a:srgbClr val="000000"/>
                </a:solidFill>
                <a:latin typeface="Times New Roman"/>
                <a:ea typeface="Arial Unicode MS" pitchFamily="34" charset="-128"/>
                <a:cs typeface="Arial" pitchFamily="34" charset="0"/>
              </a:rPr>
              <a:t>return (i.e., 8%) </a:t>
            </a:r>
            <a:r>
              <a:rPr lang="en-US" sz="1600" dirty="0">
                <a:solidFill>
                  <a:srgbClr val="000000"/>
                </a:solidFill>
                <a:latin typeface="Times New Roman"/>
                <a:ea typeface="Arial Unicode MS" pitchFamily="34" charset="-128"/>
                <a:cs typeface="Arial" pitchFamily="34" charset="0"/>
              </a:rPr>
              <a:t>on drawn capital before </a:t>
            </a:r>
            <a:r>
              <a:rPr lang="en-US" sz="1600" dirty="0" smtClean="0">
                <a:solidFill>
                  <a:srgbClr val="000000"/>
                </a:solidFill>
                <a:latin typeface="Times New Roman"/>
                <a:ea typeface="Arial Unicode MS" pitchFamily="34" charset="-128"/>
                <a:cs typeface="Arial" pitchFamily="34" charset="0"/>
              </a:rPr>
              <a:t>GP </a:t>
            </a:r>
            <a:r>
              <a:rPr lang="en-US" sz="1600" dirty="0">
                <a:solidFill>
                  <a:srgbClr val="000000"/>
                </a:solidFill>
                <a:latin typeface="Times New Roman"/>
                <a:ea typeface="Arial Unicode MS" pitchFamily="34" charset="-128"/>
                <a:cs typeface="Arial" pitchFamily="34" charset="0"/>
              </a:rPr>
              <a:t>receives its share of the proceeds (i.e., catch-up distributions and carried interest)</a:t>
            </a:r>
          </a:p>
          <a:p>
            <a:pPr marL="2692400" lvl="4" indent="-285750">
              <a:lnSpc>
                <a:spcPct val="100000"/>
              </a:lnSpc>
              <a:spcBef>
                <a:spcPts val="0"/>
              </a:spcBef>
              <a:spcAft>
                <a:spcPts val="1200"/>
              </a:spcAft>
              <a:buFont typeface="Wingdings" panose="05000000000000000000" pitchFamily="2" charset="2"/>
              <a:buChar char="§"/>
            </a:pPr>
            <a:r>
              <a:rPr lang="en-US" sz="1600" dirty="0">
                <a:solidFill>
                  <a:srgbClr val="000000"/>
                </a:solidFill>
                <a:latin typeface="Times New Roman"/>
                <a:ea typeface="Arial Unicode MS" pitchFamily="34" charset="-128"/>
                <a:cs typeface="Arial" pitchFamily="34" charset="0"/>
              </a:rPr>
              <a:t>Carried interest is delayed </a:t>
            </a:r>
            <a:r>
              <a:rPr lang="en-US" sz="1600" dirty="0" smtClean="0">
                <a:solidFill>
                  <a:srgbClr val="000000"/>
                </a:solidFill>
                <a:latin typeface="Times New Roman"/>
                <a:ea typeface="Arial Unicode MS" pitchFamily="34" charset="-128"/>
                <a:cs typeface="Arial" pitchFamily="34" charset="0"/>
              </a:rPr>
              <a:t>until the backend of the fund, so minimal risk for excess </a:t>
            </a:r>
            <a:r>
              <a:rPr lang="en-US" sz="1600" dirty="0">
                <a:solidFill>
                  <a:srgbClr val="000000"/>
                </a:solidFill>
                <a:latin typeface="Times New Roman"/>
                <a:ea typeface="Arial Unicode MS" pitchFamily="34" charset="-128"/>
                <a:cs typeface="Arial" pitchFamily="34" charset="0"/>
              </a:rPr>
              <a:t>carry </a:t>
            </a:r>
            <a:r>
              <a:rPr lang="en-US" sz="1600" dirty="0" smtClean="0">
                <a:solidFill>
                  <a:srgbClr val="000000"/>
                </a:solidFill>
                <a:latin typeface="Times New Roman"/>
                <a:ea typeface="Arial Unicode MS" pitchFamily="34" charset="-128"/>
                <a:cs typeface="Arial" pitchFamily="34" charset="0"/>
              </a:rPr>
              <a:t>(i.e., no </a:t>
            </a:r>
            <a:r>
              <a:rPr lang="en-US" sz="1600" dirty="0" smtClean="0">
                <a:solidFill>
                  <a:srgbClr val="000000"/>
                </a:solidFill>
                <a:latin typeface="Times New Roman"/>
                <a:ea typeface="Arial Unicode MS" pitchFamily="34" charset="-128"/>
                <a:cs typeface="Arial" pitchFamily="34" charset="0"/>
              </a:rPr>
              <a:t>recoupment </a:t>
            </a:r>
            <a:r>
              <a:rPr lang="en-US" sz="1600" dirty="0">
                <a:solidFill>
                  <a:srgbClr val="000000"/>
                </a:solidFill>
                <a:latin typeface="Times New Roman"/>
                <a:ea typeface="Arial Unicode MS" pitchFamily="34" charset="-128"/>
                <a:cs typeface="Arial" pitchFamily="34" charset="0"/>
              </a:rPr>
              <a:t>through a </a:t>
            </a:r>
            <a:r>
              <a:rPr lang="en-US" sz="1600" dirty="0" err="1">
                <a:solidFill>
                  <a:srgbClr val="000000"/>
                </a:solidFill>
                <a:latin typeface="Times New Roman"/>
                <a:ea typeface="Arial Unicode MS" pitchFamily="34" charset="-128"/>
                <a:cs typeface="Arial" pitchFamily="34" charset="0"/>
              </a:rPr>
              <a:t>clawback</a:t>
            </a:r>
            <a:r>
              <a:rPr lang="en-US" sz="1600" dirty="0">
                <a:solidFill>
                  <a:srgbClr val="000000"/>
                </a:solidFill>
                <a:latin typeface="Times New Roman"/>
                <a:ea typeface="Arial Unicode MS" pitchFamily="34" charset="-128"/>
                <a:cs typeface="Arial" pitchFamily="34" charset="0"/>
              </a:rPr>
              <a:t> </a:t>
            </a:r>
            <a:r>
              <a:rPr lang="en-US" sz="1600" dirty="0" smtClean="0">
                <a:solidFill>
                  <a:srgbClr val="000000"/>
                </a:solidFill>
                <a:latin typeface="Times New Roman"/>
                <a:ea typeface="Arial Unicode MS" pitchFamily="34" charset="-128"/>
                <a:cs typeface="Arial" pitchFamily="34" charset="0"/>
              </a:rPr>
              <a:t>payment)</a:t>
            </a:r>
            <a:endParaRPr lang="en-US" sz="1600" dirty="0">
              <a:solidFill>
                <a:srgbClr val="000000"/>
              </a:solidFill>
              <a:latin typeface="Times New Roman"/>
              <a:ea typeface="Arial Unicode MS" pitchFamily="34" charset="-128"/>
              <a:cs typeface="Arial" pitchFamily="34" charset="0"/>
            </a:endParaRPr>
          </a:p>
          <a:p>
            <a:pPr lvl="0"/>
            <a:endParaRPr lang="en-US" dirty="0">
              <a:solidFill>
                <a:srgbClr val="008265"/>
              </a:solidFill>
            </a:endParaRPr>
          </a:p>
          <a:p>
            <a:endParaRPr lang="en-US" dirty="0"/>
          </a:p>
        </p:txBody>
      </p:sp>
    </p:spTree>
    <p:extLst>
      <p:ext uri="{BB962C8B-B14F-4D97-AF65-F5344CB8AC3E}">
        <p14:creationId xmlns:p14="http://schemas.microsoft.com/office/powerpoint/2010/main" val="92127965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Q&amp;A</a:t>
            </a:r>
            <a:endParaRPr lang="en-US" dirty="0"/>
          </a:p>
        </p:txBody>
      </p:sp>
      <p:sp>
        <p:nvSpPr>
          <p:cNvPr id="4" name="Content Placeholder 3"/>
          <p:cNvSpPr>
            <a:spLocks noGrp="1"/>
          </p:cNvSpPr>
          <p:nvPr>
            <p:ph idx="1"/>
          </p:nvPr>
        </p:nvSpPr>
        <p:spPr/>
        <p:txBody>
          <a:bodyPr/>
          <a:lstStyle/>
          <a:p>
            <a:pPr algn="ctr"/>
            <a:endParaRPr lang="en-US" sz="8000" dirty="0" smtClean="0">
              <a:solidFill>
                <a:srgbClr val="008265"/>
              </a:solidFill>
            </a:endParaRPr>
          </a:p>
          <a:p>
            <a:r>
              <a:rPr lang="en-US" sz="8000" dirty="0" smtClean="0">
                <a:solidFill>
                  <a:srgbClr val="008265"/>
                </a:solidFill>
              </a:rPr>
              <a:t>      Questions?</a:t>
            </a:r>
            <a:endParaRPr lang="en-US" sz="8000" dirty="0">
              <a:solidFill>
                <a:srgbClr val="008265"/>
              </a:solidFill>
            </a:endParaRPr>
          </a:p>
        </p:txBody>
      </p:sp>
      <p:pic>
        <p:nvPicPr>
          <p:cNvPr id="40963" name="Picture 3" descr="C:\Documents and Settings\chaol\Local Settings\Temporary Internet Files\Content.IE5\NQPPHF2T\MC900060316[1].wmf"/>
          <p:cNvPicPr>
            <a:picLocks noChangeAspect="1" noChangeArrowheads="1"/>
          </p:cNvPicPr>
          <p:nvPr/>
        </p:nvPicPr>
        <p:blipFill>
          <a:blip r:embed="rId3" cstate="print"/>
          <a:srcRect/>
          <a:stretch>
            <a:fillRect/>
          </a:stretch>
        </p:blipFill>
        <p:spPr bwMode="auto">
          <a:xfrm>
            <a:off x="7391400" y="4419600"/>
            <a:ext cx="1550822" cy="181417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457200" y="2057400"/>
            <a:ext cx="9051925" cy="4876800"/>
          </a:xfrm>
        </p:spPr>
        <p:txBody>
          <a:bodyPr/>
          <a:lstStyle/>
          <a:p>
            <a:pPr lvl="4">
              <a:lnSpc>
                <a:spcPct val="150000"/>
              </a:lnSpc>
              <a:buFont typeface="Wingdings" panose="05000000000000000000" pitchFamily="2" charset="2"/>
              <a:buChar char="q"/>
            </a:pPr>
            <a:r>
              <a:rPr lang="en-US" sz="2000" dirty="0" smtClean="0"/>
              <a:t>Partner statements </a:t>
            </a:r>
          </a:p>
          <a:p>
            <a:pPr lvl="4">
              <a:lnSpc>
                <a:spcPct val="150000"/>
              </a:lnSpc>
              <a:buFont typeface="Wingdings" panose="05000000000000000000" pitchFamily="2" charset="2"/>
              <a:buChar char="q"/>
            </a:pPr>
            <a:r>
              <a:rPr lang="en-US" sz="2000" dirty="0" smtClean="0"/>
              <a:t>What is ILPA fee reporting template (“ILPA statement”)</a:t>
            </a:r>
          </a:p>
          <a:p>
            <a:pPr lvl="4">
              <a:lnSpc>
                <a:spcPct val="150000"/>
              </a:lnSpc>
              <a:buFont typeface="Wingdings" panose="05000000000000000000" pitchFamily="2" charset="2"/>
              <a:buChar char="q"/>
            </a:pPr>
            <a:r>
              <a:rPr lang="en-US" sz="2000" dirty="0" smtClean="0"/>
              <a:t>Partner statements vs ILPA statement</a:t>
            </a:r>
          </a:p>
          <a:p>
            <a:pPr lvl="4">
              <a:lnSpc>
                <a:spcPct val="150000"/>
              </a:lnSpc>
              <a:buFont typeface="Wingdings" panose="05000000000000000000" pitchFamily="2" charset="2"/>
              <a:buChar char="q"/>
            </a:pPr>
            <a:r>
              <a:rPr lang="en-US" sz="2000" dirty="0" smtClean="0"/>
              <a:t>Additional </a:t>
            </a:r>
            <a:r>
              <a:rPr lang="en-US" sz="2000" dirty="0"/>
              <a:t>Disclosure </a:t>
            </a:r>
            <a:r>
              <a:rPr lang="en-US" sz="2000" dirty="0" smtClean="0"/>
              <a:t>on ILPA fee reporting template </a:t>
            </a:r>
            <a:endParaRPr lang="en-US" sz="2000" dirty="0"/>
          </a:p>
          <a:p>
            <a:pPr lvl="4">
              <a:lnSpc>
                <a:spcPct val="150000"/>
              </a:lnSpc>
              <a:buFont typeface="Wingdings" panose="05000000000000000000" pitchFamily="2" charset="2"/>
              <a:buChar char="q"/>
            </a:pPr>
            <a:r>
              <a:rPr lang="en-US" sz="2000" dirty="0" smtClean="0"/>
              <a:t>Q &amp; A</a:t>
            </a:r>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stretch>
            <a:fillRect/>
          </a:stretch>
        </p:blipFill>
        <p:spPr>
          <a:xfrm>
            <a:off x="644525" y="1372313"/>
            <a:ext cx="6442075" cy="6344333"/>
          </a:xfrm>
          <a:prstGeom prst="rect">
            <a:avLst/>
          </a:prstGeom>
        </p:spPr>
      </p:pic>
      <p:sp>
        <p:nvSpPr>
          <p:cNvPr id="2" name="Title 1"/>
          <p:cNvSpPr>
            <a:spLocks noGrp="1"/>
          </p:cNvSpPr>
          <p:nvPr>
            <p:ph type="title"/>
          </p:nvPr>
        </p:nvSpPr>
        <p:spPr/>
        <p:txBody>
          <a:bodyPr/>
          <a:lstStyle/>
          <a:p>
            <a:r>
              <a:rPr lang="en-US" dirty="0">
                <a:latin typeface="ScalaSans-Caps" pitchFamily="2" charset="0"/>
              </a:rPr>
              <a:t>CE Partner Statements</a:t>
            </a:r>
          </a:p>
        </p:txBody>
      </p:sp>
      <p:sp>
        <p:nvSpPr>
          <p:cNvPr id="9" name="TextBox 8"/>
          <p:cNvSpPr txBox="1"/>
          <p:nvPr/>
        </p:nvSpPr>
        <p:spPr>
          <a:xfrm>
            <a:off x="7165544" y="3227299"/>
            <a:ext cx="2286000" cy="600164"/>
          </a:xfrm>
          <a:prstGeom prst="rect">
            <a:avLst/>
          </a:prstGeom>
          <a:noFill/>
          <a:ln w="15875">
            <a:solidFill>
              <a:schemeClr val="tx2"/>
            </a:solidFill>
          </a:ln>
        </p:spPr>
        <p:txBody>
          <a:bodyPr wrap="square" rtlCol="0">
            <a:spAutoFit/>
          </a:bodyPr>
          <a:lstStyle/>
          <a:p>
            <a:r>
              <a:rPr lang="en-US" sz="1100" dirty="0" smtClean="0"/>
              <a:t>Return of excess drew/unused contribution will net down Contribution</a:t>
            </a:r>
            <a:endParaRPr lang="en-US" sz="1100" dirty="0"/>
          </a:p>
        </p:txBody>
      </p:sp>
      <p:sp>
        <p:nvSpPr>
          <p:cNvPr id="12" name="TextBox 11"/>
          <p:cNvSpPr txBox="1"/>
          <p:nvPr/>
        </p:nvSpPr>
        <p:spPr>
          <a:xfrm>
            <a:off x="7241744" y="6019800"/>
            <a:ext cx="2209800" cy="600164"/>
          </a:xfrm>
          <a:prstGeom prst="rect">
            <a:avLst/>
          </a:prstGeom>
          <a:noFill/>
          <a:ln w="15875">
            <a:solidFill>
              <a:schemeClr val="tx2"/>
            </a:solidFill>
          </a:ln>
        </p:spPr>
        <p:txBody>
          <a:bodyPr wrap="square" rtlCol="0">
            <a:spAutoFit/>
          </a:bodyPr>
          <a:lstStyle/>
          <a:p>
            <a:r>
              <a:rPr lang="en-US" sz="1100" dirty="0" smtClean="0"/>
              <a:t>Total PNL allocated to the LP equals 1,518,505=1,352,116 + 116,389</a:t>
            </a:r>
            <a:endParaRPr lang="en-US" sz="1100" dirty="0"/>
          </a:p>
        </p:txBody>
      </p:sp>
      <p:sp>
        <p:nvSpPr>
          <p:cNvPr id="13" name="TextBox 12"/>
          <p:cNvSpPr txBox="1"/>
          <p:nvPr/>
        </p:nvSpPr>
        <p:spPr>
          <a:xfrm>
            <a:off x="7241744" y="6858000"/>
            <a:ext cx="2209800" cy="769441"/>
          </a:xfrm>
          <a:prstGeom prst="rect">
            <a:avLst/>
          </a:prstGeom>
          <a:noFill/>
          <a:ln w="15875">
            <a:solidFill>
              <a:schemeClr val="tx2"/>
            </a:solidFill>
          </a:ln>
        </p:spPr>
        <p:txBody>
          <a:bodyPr wrap="square" rtlCol="0">
            <a:spAutoFit/>
          </a:bodyPr>
          <a:lstStyle/>
          <a:p>
            <a:r>
              <a:rPr lang="en-US" sz="1100" dirty="0" err="1" smtClean="0"/>
              <a:t>Mgmt</a:t>
            </a:r>
            <a:r>
              <a:rPr lang="en-US" sz="1100" dirty="0" smtClean="0"/>
              <a:t> fee payment was zero for the quarter. ITD mgmt. fee paid and allocated was 57,604. Refer to ILPA for detail breakdown</a:t>
            </a:r>
            <a:endParaRPr lang="en-US" sz="1100" dirty="0"/>
          </a:p>
        </p:txBody>
      </p:sp>
    </p:spTree>
    <p:extLst>
      <p:ext uri="{BB962C8B-B14F-4D97-AF65-F5344CB8AC3E}">
        <p14:creationId xmlns:p14="http://schemas.microsoft.com/office/powerpoint/2010/main" val="2829406329"/>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ScalaSans-Caps" pitchFamily="2" charset="0"/>
              </a:rPr>
              <a:t>CE Partner Statements</a:t>
            </a:r>
            <a:endParaRPr lang="en-US" dirty="0"/>
          </a:p>
        </p:txBody>
      </p:sp>
      <p:pic>
        <p:nvPicPr>
          <p:cNvPr id="5" name="Picture 4"/>
          <p:cNvPicPr>
            <a:picLocks noChangeAspect="1"/>
          </p:cNvPicPr>
          <p:nvPr/>
        </p:nvPicPr>
        <p:blipFill>
          <a:blip r:embed="rId3"/>
          <a:stretch>
            <a:fillRect/>
          </a:stretch>
        </p:blipFill>
        <p:spPr>
          <a:xfrm>
            <a:off x="726072" y="1694024"/>
            <a:ext cx="7923809" cy="2000000"/>
          </a:xfrm>
          <a:prstGeom prst="rect">
            <a:avLst/>
          </a:prstGeom>
        </p:spPr>
      </p:pic>
      <p:sp>
        <p:nvSpPr>
          <p:cNvPr id="4" name="Text Placeholder 3"/>
          <p:cNvSpPr>
            <a:spLocks noGrp="1"/>
          </p:cNvSpPr>
          <p:nvPr>
            <p:ph type="body" sz="quarter" idx="14"/>
          </p:nvPr>
        </p:nvSpPr>
        <p:spPr>
          <a:xfrm>
            <a:off x="757174" y="3690421"/>
            <a:ext cx="7777226" cy="2557979"/>
          </a:xfrm>
        </p:spPr>
        <p:txBody>
          <a:bodyPr/>
          <a:lstStyle/>
          <a:p>
            <a:r>
              <a:rPr lang="en-US" sz="1600" kern="1200" dirty="0">
                <a:solidFill>
                  <a:schemeClr val="tx1"/>
                </a:solidFill>
                <a:latin typeface="+mn-lt"/>
                <a:ea typeface="ＭＳ Ｐゴシック" pitchFamily="-112" charset="-128"/>
              </a:rPr>
              <a:t>The </a:t>
            </a:r>
            <a:r>
              <a:rPr lang="en-US" sz="1600" kern="1200" dirty="0" smtClean="0">
                <a:solidFill>
                  <a:schemeClr val="tx1"/>
                </a:solidFill>
                <a:latin typeface="+mn-lt"/>
                <a:ea typeface="ＭＳ Ｐゴシック" pitchFamily="-112" charset="-128"/>
              </a:rPr>
              <a:t>performance reflected on partner statement is the same as Financial statement.  Return before incentive reflects Fund level return and returns after incentive reflect aggregated Non-Affiliated Limited Partners. </a:t>
            </a:r>
            <a:endParaRPr lang="en-US" sz="1600" kern="1200" dirty="0">
              <a:solidFill>
                <a:schemeClr val="tx1"/>
              </a:solidFill>
              <a:latin typeface="+mn-lt"/>
              <a:ea typeface="ＭＳ Ｐゴシック" pitchFamily="-112" charset="-128"/>
            </a:endParaRPr>
          </a:p>
        </p:txBody>
      </p:sp>
    </p:spTree>
    <p:extLst>
      <p:ext uri="{BB962C8B-B14F-4D97-AF65-F5344CB8AC3E}">
        <p14:creationId xmlns:p14="http://schemas.microsoft.com/office/powerpoint/2010/main" val="4157827416"/>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is ILPA fee reporting template?</a:t>
            </a:r>
            <a:endParaRPr lang="en-US" dirty="0"/>
          </a:p>
        </p:txBody>
      </p:sp>
      <p:sp>
        <p:nvSpPr>
          <p:cNvPr id="12" name="TextBox 11"/>
          <p:cNvSpPr txBox="1"/>
          <p:nvPr/>
        </p:nvSpPr>
        <p:spPr>
          <a:xfrm>
            <a:off x="457200" y="2286001"/>
            <a:ext cx="8915400" cy="4955203"/>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latin typeface="+mn-lt"/>
              </a:rPr>
              <a:t>In January 2016, Institutional Limited Partners Association (“ILPA“) released a fee reporting template intended to provide transparency into the PE fund costs LPs bear and associated GP economics</a:t>
            </a:r>
          </a:p>
          <a:p>
            <a:pPr marL="742950" lvl="1" indent="-285750">
              <a:buFont typeface="Wingdings" panose="05000000000000000000" pitchFamily="2" charset="2"/>
              <a:buChar char="Ø"/>
            </a:pPr>
            <a:r>
              <a:rPr lang="en-US" sz="1600" dirty="0">
                <a:latin typeface="+mn-lt"/>
              </a:rPr>
              <a:t>The template has a two-tiered structure to satisfy diverse LP needs:</a:t>
            </a:r>
          </a:p>
          <a:p>
            <a:pPr marL="1200150" lvl="2" indent="-285750">
              <a:buFont typeface="Arial" panose="020B0604020202020204" pitchFamily="34" charset="0"/>
              <a:buChar char="•"/>
            </a:pPr>
            <a:r>
              <a:rPr lang="en-US" sz="1600" dirty="0">
                <a:latin typeface="+mn-lt"/>
              </a:rPr>
              <a:t>Level 1 (“L1”): Higher level summary content, and the minimum baseline expense detail ILPA recommends GPs should provide to LPs</a:t>
            </a:r>
          </a:p>
          <a:p>
            <a:pPr marL="1200150" lvl="2" indent="-285750">
              <a:buFont typeface="Arial" panose="020B0604020202020204" pitchFamily="34" charset="0"/>
              <a:buChar char="•"/>
            </a:pPr>
            <a:r>
              <a:rPr lang="en-US" sz="1600" dirty="0">
                <a:latin typeface="+mn-lt"/>
              </a:rPr>
              <a:t>Level 2 (“L2”): Additional expense granularity and itemization for certain subtotals (e.g., fees subject to offset and partnership expenses, and fees/reimbursements received from portfolio investments)</a:t>
            </a:r>
          </a:p>
          <a:p>
            <a:pPr marL="742950" lvl="1" indent="-285750">
              <a:buFont typeface="Wingdings" panose="05000000000000000000" pitchFamily="2" charset="2"/>
              <a:buChar char="Ø"/>
            </a:pPr>
            <a:r>
              <a:rPr lang="en-US" sz="1600" dirty="0">
                <a:latin typeface="+mn-lt"/>
              </a:rPr>
              <a:t>Many significant Oaktree clients have indicated their support of the template and/or requested that we complete the template</a:t>
            </a:r>
          </a:p>
          <a:p>
            <a:pPr marL="742950" lvl="1" indent="-285750">
              <a:buFont typeface="Wingdings" panose="05000000000000000000" pitchFamily="2" charset="2"/>
              <a:buChar char="Ø"/>
            </a:pPr>
            <a:r>
              <a:rPr lang="en-US" sz="1600" dirty="0">
                <a:latin typeface="+mn-lt"/>
              </a:rPr>
              <a:t>ILPA guidance suggests completion of the template on a prospective, not retrospective, basis for “current vintages” and funds in market</a:t>
            </a:r>
          </a:p>
          <a:p>
            <a:pPr algn="ctr"/>
            <a:r>
              <a:rPr lang="en-US" sz="2800" dirty="0" smtClean="0">
                <a:solidFill>
                  <a:schemeClr val="bg1"/>
                </a:solidFill>
                <a:latin typeface="+mn-lt"/>
              </a:rPr>
              <a:t>Fundraising</a:t>
            </a:r>
          </a:p>
          <a:p>
            <a:pPr>
              <a:buFont typeface="Arial" pitchFamily="34" charset="0"/>
              <a:buChar char="•"/>
            </a:pPr>
            <a:r>
              <a:rPr lang="en-US" sz="1600" dirty="0" smtClean="0">
                <a:solidFill>
                  <a:schemeClr val="bg1"/>
                </a:solidFill>
                <a:latin typeface="+mn-lt"/>
              </a:rPr>
              <a:t>PM provided to prospective clients</a:t>
            </a:r>
          </a:p>
          <a:p>
            <a:endParaRPr lang="en-US" sz="1600" dirty="0" smtClean="0">
              <a:solidFill>
                <a:schemeClr val="bg1"/>
              </a:solidFill>
              <a:latin typeface="+mn-lt"/>
            </a:endParaRPr>
          </a:p>
          <a:p>
            <a:pPr>
              <a:buFont typeface="Arial" pitchFamily="34" charset="0"/>
              <a:buChar char="•"/>
            </a:pPr>
            <a:r>
              <a:rPr lang="en-US" sz="1600" dirty="0" smtClean="0">
                <a:solidFill>
                  <a:schemeClr val="bg1"/>
                </a:solidFill>
                <a:latin typeface="+mn-lt"/>
              </a:rPr>
              <a:t>Legal receives and reviews required documents</a:t>
            </a:r>
          </a:p>
          <a:p>
            <a:endParaRPr lang="en-US" sz="1600" dirty="0" smtClean="0">
              <a:solidFill>
                <a:schemeClr val="bg1"/>
              </a:solidFill>
              <a:latin typeface="+mn-lt"/>
            </a:endParaRPr>
          </a:p>
          <a:p>
            <a:pPr>
              <a:buFont typeface="Arial" pitchFamily="34" charset="0"/>
              <a:buChar char="•"/>
            </a:pPr>
            <a:r>
              <a:rPr lang="en-US" sz="1600" dirty="0" smtClean="0">
                <a:solidFill>
                  <a:schemeClr val="bg1"/>
                </a:solidFill>
                <a:latin typeface="+mn-lt"/>
              </a:rPr>
              <a:t>Day of Closing – compliance sends confirmation to client</a:t>
            </a:r>
          </a:p>
        </p:txBody>
      </p:sp>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edge">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ILPA - Implementation timing and scope </a:t>
            </a:r>
            <a:endParaRPr lang="en-US" dirty="0"/>
          </a:p>
        </p:txBody>
      </p:sp>
      <p:sp>
        <p:nvSpPr>
          <p:cNvPr id="4" name="Content Placeholder 3"/>
          <p:cNvSpPr>
            <a:spLocks noGrp="1"/>
          </p:cNvSpPr>
          <p:nvPr>
            <p:ph idx="1"/>
          </p:nvPr>
        </p:nvSpPr>
        <p:spPr>
          <a:xfrm>
            <a:off x="609600" y="1702118"/>
            <a:ext cx="9144000" cy="5384482"/>
          </a:xfrm>
        </p:spPr>
        <p:txBody>
          <a:bodyPr/>
          <a:lstStyle/>
          <a:p>
            <a:endParaRPr lang="en-US" dirty="0" smtClean="0"/>
          </a:p>
          <a:p>
            <a:endParaRPr lang="en-US" dirty="0" smtClean="0"/>
          </a:p>
        </p:txBody>
      </p:sp>
      <p:sp>
        <p:nvSpPr>
          <p:cNvPr id="2" name="TextBox 1"/>
          <p:cNvSpPr txBox="1"/>
          <p:nvPr/>
        </p:nvSpPr>
        <p:spPr>
          <a:xfrm>
            <a:off x="914400" y="5197506"/>
            <a:ext cx="7924800" cy="2492990"/>
          </a:xfrm>
          <a:prstGeom prst="rect">
            <a:avLst/>
          </a:prstGeom>
          <a:noFill/>
        </p:spPr>
        <p:txBody>
          <a:bodyPr wrap="square" rtlCol="0">
            <a:spAutoFit/>
          </a:bodyPr>
          <a:lstStyle/>
          <a:p>
            <a:endParaRPr lang="en-US" sz="1600" dirty="0">
              <a:solidFill>
                <a:srgbClr val="FF0000"/>
              </a:solidFill>
            </a:endParaRPr>
          </a:p>
          <a:p>
            <a:pPr marL="285750" indent="-285750">
              <a:buFont typeface="Wingdings" panose="05000000000000000000" pitchFamily="2" charset="2"/>
              <a:buChar char="Ø"/>
            </a:pPr>
            <a:r>
              <a:rPr lang="en-US" sz="1400" dirty="0">
                <a:latin typeface="+mn-lt"/>
              </a:rPr>
              <a:t>Existing Closed-end Funds </a:t>
            </a:r>
          </a:p>
          <a:p>
            <a:pPr marL="742950" lvl="1" indent="-285750">
              <a:buFont typeface="Arial" panose="020B0604020202020204" pitchFamily="34" charset="0"/>
              <a:buChar char="•"/>
            </a:pPr>
            <a:r>
              <a:rPr lang="en-US" sz="1400" dirty="0">
                <a:latin typeface="+mn-lt"/>
              </a:rPr>
              <a:t>The template will be prepared for funds in their investment period as of 1/1/2017. </a:t>
            </a:r>
          </a:p>
          <a:p>
            <a:pPr marL="742950" lvl="1" indent="-285750">
              <a:buFont typeface="Arial" panose="020B0604020202020204" pitchFamily="34" charset="0"/>
              <a:buChar char="•"/>
            </a:pPr>
            <a:r>
              <a:rPr lang="en-US" sz="1400" dirty="0" smtClean="0">
                <a:latin typeface="+mn-lt"/>
              </a:rPr>
              <a:t>For these funds, the template will include calendar QTD and YTD data. Given that ILPA has not required since inception data and the preparation thereof would involve considerable effort reclassifying existing data, inception-to-date (ITD) data most L2 data will not be available. ITD will typically be available for L1 data. </a:t>
            </a:r>
          </a:p>
          <a:p>
            <a:pPr marL="285750" indent="-285750">
              <a:buFont typeface="Wingdings" panose="05000000000000000000" pitchFamily="2" charset="2"/>
              <a:buChar char="Ø"/>
            </a:pPr>
            <a:endParaRPr lang="en-US" sz="1400" dirty="0">
              <a:latin typeface="+mn-lt"/>
            </a:endParaRPr>
          </a:p>
          <a:p>
            <a:pPr marL="285750" indent="-285750">
              <a:buFont typeface="Wingdings" panose="05000000000000000000" pitchFamily="2" charset="2"/>
              <a:buChar char="Ø"/>
            </a:pPr>
            <a:r>
              <a:rPr lang="en-US" sz="1400" dirty="0">
                <a:latin typeface="+mn-lt"/>
              </a:rPr>
              <a:t>Prospective Closed-end Funds </a:t>
            </a:r>
          </a:p>
          <a:p>
            <a:pPr marL="742950" lvl="1" indent="-285750">
              <a:buFont typeface="Arial" panose="020B0604020202020204" pitchFamily="34" charset="0"/>
              <a:buChar char="•"/>
            </a:pPr>
            <a:r>
              <a:rPr lang="en-US" sz="1400" dirty="0">
                <a:latin typeface="+mn-lt"/>
              </a:rPr>
              <a:t>For funds that begin their investment period as of 1/1/2017 and later, the template will be prepared with calendar QTD, YTD and ITD data. </a:t>
            </a:r>
            <a:r>
              <a:rPr lang="en-US" sz="1400" dirty="0" smtClean="0">
                <a:solidFill>
                  <a:srgbClr val="FF0000"/>
                </a:solidFill>
                <a:latin typeface="+mn-lt"/>
              </a:rPr>
              <a:t>And all the new CE funds will be in scope!</a:t>
            </a:r>
            <a:endParaRPr lang="en-US" sz="1400" dirty="0">
              <a:solidFill>
                <a:srgbClr val="FF0000"/>
              </a:solidFill>
              <a:latin typeface="+mn-lt"/>
            </a:endParaRPr>
          </a:p>
        </p:txBody>
      </p:sp>
      <p:pic>
        <p:nvPicPr>
          <p:cNvPr id="5" name="Picture 4"/>
          <p:cNvPicPr>
            <a:picLocks noChangeAspect="1"/>
          </p:cNvPicPr>
          <p:nvPr/>
        </p:nvPicPr>
        <p:blipFill>
          <a:blip r:embed="rId3"/>
          <a:stretch>
            <a:fillRect/>
          </a:stretch>
        </p:blipFill>
        <p:spPr>
          <a:xfrm>
            <a:off x="990600" y="1406525"/>
            <a:ext cx="6172200" cy="3817418"/>
          </a:xfrm>
          <a:prstGeom prst="rect">
            <a:avLst/>
          </a:prstGeom>
        </p:spPr>
      </p:pic>
    </p:spTree>
    <p:extLst>
      <p:ext uri="{BB962C8B-B14F-4D97-AF65-F5344CB8AC3E}">
        <p14:creationId xmlns:p14="http://schemas.microsoft.com/office/powerpoint/2010/main" val="412644013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 Statement vs ILPA Statement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14684310"/>
              </p:ext>
            </p:extLst>
          </p:nvPr>
        </p:nvGraphicFramePr>
        <p:xfrm>
          <a:off x="1905001" y="1676400"/>
          <a:ext cx="6019799" cy="5486412"/>
        </p:xfrm>
        <a:graphic>
          <a:graphicData uri="http://schemas.openxmlformats.org/drawingml/2006/table">
            <a:tbl>
              <a:tblPr>
                <a:tableStyleId>{5C22544A-7EE6-4342-B048-85BDC9FD1C3A}</a:tableStyleId>
              </a:tblPr>
              <a:tblGrid>
                <a:gridCol w="2420332"/>
                <a:gridCol w="213760"/>
                <a:gridCol w="1572181"/>
                <a:gridCol w="131016"/>
                <a:gridCol w="1682510"/>
              </a:tblGrid>
              <a:tr h="129715">
                <a:tc>
                  <a:txBody>
                    <a:bodyPr/>
                    <a:lstStyle/>
                    <a:p>
                      <a:pPr algn="l" fontAlgn="b"/>
                      <a:endParaRPr lang="en-US" sz="700" b="0" i="0" u="none" strike="noStrike" dirty="0">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r>
                        <a:rPr lang="en-US" sz="700" u="none" strike="noStrike">
                          <a:effectLst/>
                        </a:rPr>
                        <a:t>CE Partner Statement</a:t>
                      </a:r>
                      <a:endParaRPr lang="en-US" sz="700" b="1"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r>
                        <a:rPr lang="en-US" sz="700" u="none" strike="noStrike">
                          <a:effectLst/>
                        </a:rPr>
                        <a:t>ILPA Fee reporting template</a:t>
                      </a:r>
                      <a:endParaRPr lang="en-US" sz="700" b="1"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Limited Partner Information:</a:t>
                      </a:r>
                      <a:endParaRPr lang="en-US" sz="700" b="1"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Commitment</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Capital Activity</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Partnership Expenses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Expense (expanded)</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 offsets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 offsets (expanded)</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Income</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Realized Gain/loss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Unrealized Gain/loss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Incentive Allocation </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Incentive Allocation-period change</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General Partner/Fund Information:</a:t>
                      </a:r>
                      <a:endParaRPr lang="en-US" sz="700" b="1"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Commitment</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Capital Activity</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Partnership Expenses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Expense (expanded)</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 offsets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Management fee offsets (expanded)</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Income</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Realized Gain/loss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Unrealized Gain/loss</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1412">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Incentive Allocation </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Incentive Allocation-period change</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Performance data:</a:t>
                      </a:r>
                      <a:endParaRPr lang="en-US" sz="700" b="1"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TWR</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IRR</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r>
              <a:tr h="129715">
                <a:tc>
                  <a:txBody>
                    <a:bodyPr/>
                    <a:lstStyle/>
                    <a:p>
                      <a:pPr algn="l" fontAlgn="b"/>
                      <a:r>
                        <a:rPr lang="en-US" sz="700" u="none" strike="noStrike">
                          <a:effectLst/>
                        </a:rPr>
                        <a:t>MOC</a:t>
                      </a:r>
                      <a:endParaRPr lang="en-US" sz="700" b="0" i="0" u="none" strike="noStrike">
                        <a:solidFill>
                          <a:srgbClr val="000000"/>
                        </a:solidFill>
                        <a:effectLst/>
                        <a:latin typeface="Calibri" panose="020F0502020204030204" pitchFamily="34" charset="0"/>
                      </a:endParaRPr>
                    </a:p>
                  </a:txBody>
                  <a:tcPr marL="4314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ctr" fontAlgn="b"/>
                      <a:r>
                        <a:rPr lang="en-US" sz="700" u="none" strike="noStrike">
                          <a:effectLst/>
                        </a:rPr>
                        <a:t>√</a:t>
                      </a:r>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a:solidFill>
                          <a:srgbClr val="000000"/>
                        </a:solidFill>
                        <a:effectLst/>
                        <a:latin typeface="Calibri" panose="020F0502020204030204" pitchFamily="34" charset="0"/>
                      </a:endParaRPr>
                    </a:p>
                  </a:txBody>
                  <a:tcPr marL="4794" marR="4794" marT="4794" marB="0" anchor="b"/>
                </a:tc>
                <a:tc>
                  <a:txBody>
                    <a:bodyPr/>
                    <a:lstStyle/>
                    <a:p>
                      <a:pPr algn="l" fontAlgn="b"/>
                      <a:endParaRPr lang="en-US" sz="700" b="0" i="0" u="none" strike="noStrike" dirty="0">
                        <a:solidFill>
                          <a:srgbClr val="000000"/>
                        </a:solidFill>
                        <a:effectLst/>
                        <a:latin typeface="Calibri" panose="020F0502020204030204" pitchFamily="34" charset="0"/>
                      </a:endParaRPr>
                    </a:p>
                  </a:txBody>
                  <a:tcPr marL="4794" marR="4794" marT="4794" marB="0" anchor="b"/>
                </a:tc>
              </a:tr>
            </a:tbl>
          </a:graphicData>
        </a:graphic>
      </p:graphicFrame>
    </p:spTree>
    <p:extLst>
      <p:ext uri="{BB962C8B-B14F-4D97-AF65-F5344CB8AC3E}">
        <p14:creationId xmlns:p14="http://schemas.microsoft.com/office/powerpoint/2010/main" val="4108762143"/>
      </p:ext>
    </p:extLst>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calaSansLF-Caps" pitchFamily="2" charset="0"/>
              </a:rPr>
              <a:t>Additional Disclosure Requirement</a:t>
            </a:r>
            <a:endParaRPr lang="en-US" i="1" dirty="0">
              <a:latin typeface="ScalaSansLF-Caps" pitchFamily="2" charset="0"/>
            </a:endParaRPr>
          </a:p>
        </p:txBody>
      </p:sp>
      <p:sp>
        <p:nvSpPr>
          <p:cNvPr id="4" name="Text Placeholder 3"/>
          <p:cNvSpPr>
            <a:spLocks noGrp="1"/>
          </p:cNvSpPr>
          <p:nvPr>
            <p:ph type="body" sz="quarter" idx="14"/>
          </p:nvPr>
        </p:nvSpPr>
        <p:spPr>
          <a:xfrm>
            <a:off x="304800" y="1600200"/>
            <a:ext cx="8906908" cy="5130800"/>
          </a:xfrm>
        </p:spPr>
        <p:txBody>
          <a:bodyPr/>
          <a:lstStyle/>
          <a:p>
            <a:pPr marL="457200" indent="0">
              <a:lnSpc>
                <a:spcPts val="2400"/>
              </a:lnSpc>
              <a:spcAft>
                <a:spcPts val="2400"/>
              </a:spcAft>
            </a:pPr>
            <a:r>
              <a:rPr lang="en-US" sz="1600" dirty="0" smtClean="0">
                <a:solidFill>
                  <a:srgbClr val="008265"/>
                </a:solidFill>
                <a:latin typeface="+mn-lt"/>
                <a:ea typeface="Arial Unicode MS" pitchFamily="34" charset="-128"/>
                <a:cs typeface="Arial" pitchFamily="34" charset="0"/>
              </a:rPr>
              <a:t>The additional expenses granularity will require additional Geneva financial accounts (GWI item codes) to be used and potential processes change in order to generate data systematically. </a:t>
            </a: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Due Diligence Expense </a:t>
            </a:r>
            <a:endParaRPr lang="en-US" sz="1600" dirty="0">
              <a:solidFill>
                <a:schemeClr val="tx1"/>
              </a:solidFill>
              <a:latin typeface="+mn-lt"/>
              <a:ea typeface="Arial Unicode MS" pitchFamily="34" charset="-128"/>
              <a:cs typeface="Arial" pitchFamily="34" charset="0"/>
            </a:endParaRP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Itemization of offsets to management fees </a:t>
            </a:r>
            <a:r>
              <a:rPr lang="en-US" sz="1600" dirty="0">
                <a:solidFill>
                  <a:schemeClr val="tx1"/>
                </a:solidFill>
                <a:latin typeface="+mn-lt"/>
                <a:ea typeface="Arial Unicode MS" pitchFamily="34" charset="-128"/>
                <a:cs typeface="Arial" pitchFamily="34" charset="0"/>
              </a:rPr>
              <a:t>(New Accounts/Process change)</a:t>
            </a: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Unapplied offset balance (</a:t>
            </a:r>
            <a:r>
              <a:rPr lang="en-US" sz="1600" dirty="0">
                <a:solidFill>
                  <a:schemeClr val="tx1"/>
                </a:solidFill>
                <a:latin typeface="+mn-lt"/>
                <a:ea typeface="Arial Unicode MS" pitchFamily="34" charset="-128"/>
                <a:cs typeface="Arial" pitchFamily="34" charset="0"/>
              </a:rPr>
              <a:t>New Accounts/Process change)</a:t>
            </a: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Capitalized Transaction Fee &amp; Exp </a:t>
            </a:r>
            <a:r>
              <a:rPr lang="en-US" sz="1600" dirty="0">
                <a:solidFill>
                  <a:schemeClr val="tx1"/>
                </a:solidFill>
                <a:latin typeface="+mn-lt"/>
                <a:ea typeface="Arial Unicode MS" pitchFamily="34" charset="-128"/>
                <a:cs typeface="Arial" pitchFamily="34" charset="0"/>
              </a:rPr>
              <a:t>(New Accounts/Process change)</a:t>
            </a:r>
          </a:p>
          <a:p>
            <a:pPr marL="742950" indent="-285750">
              <a:spcBef>
                <a:spcPts val="1200"/>
              </a:spcBef>
              <a:spcAft>
                <a:spcPts val="1200"/>
              </a:spcAft>
              <a:buFont typeface="Wingdings" panose="05000000000000000000" pitchFamily="2" charset="2"/>
              <a:buChar char="Ø"/>
            </a:pPr>
            <a:r>
              <a:rPr lang="en-US" sz="1600" dirty="0" smtClean="0">
                <a:solidFill>
                  <a:schemeClr val="tx1"/>
                </a:solidFill>
                <a:latin typeface="+mn-lt"/>
                <a:ea typeface="Arial Unicode MS" pitchFamily="34" charset="-128"/>
                <a:cs typeface="Arial" pitchFamily="34" charset="0"/>
              </a:rPr>
              <a:t>Reimbursement for Travel and Admin Expenses </a:t>
            </a:r>
            <a:r>
              <a:rPr lang="en-US" sz="1600" dirty="0">
                <a:solidFill>
                  <a:schemeClr val="tx1"/>
                </a:solidFill>
                <a:latin typeface="+mn-lt"/>
                <a:ea typeface="Arial Unicode MS" pitchFamily="34" charset="-128"/>
                <a:cs typeface="Arial" pitchFamily="34" charset="0"/>
              </a:rPr>
              <a:t>(New Accounts/Process change)</a:t>
            </a:r>
          </a:p>
          <a:p>
            <a:pPr marL="457200" indent="0"/>
            <a:endParaRPr lang="en-US" sz="1800" dirty="0">
              <a:solidFill>
                <a:schemeClr val="tx1"/>
              </a:solidFill>
              <a:latin typeface="+mn-lt"/>
              <a:ea typeface="Arial Unicode MS" pitchFamily="34" charset="-128"/>
              <a:cs typeface="Arial" pitchFamily="34" charset="0"/>
            </a:endParaRPr>
          </a:p>
          <a:p>
            <a:pPr marL="457200" indent="0"/>
            <a:endParaRPr lang="en-US" sz="1800" dirty="0" smtClean="0">
              <a:solidFill>
                <a:schemeClr val="tx1"/>
              </a:solidFill>
              <a:latin typeface="+mn-lt"/>
              <a:ea typeface="Arial Unicode MS" pitchFamily="34" charset="-128"/>
              <a:cs typeface="Arial" pitchFamily="34" charset="0"/>
            </a:endParaRPr>
          </a:p>
          <a:p>
            <a:pPr marL="457200" indent="0"/>
            <a:endParaRPr lang="en-US" sz="1800" dirty="0" smtClean="0">
              <a:solidFill>
                <a:schemeClr val="tx1"/>
              </a:solidFill>
              <a:latin typeface="+mn-lt"/>
              <a:ea typeface="Arial Unicode MS" pitchFamily="34" charset="-128"/>
              <a:cs typeface="Arial" pitchFamily="34" charset="0"/>
            </a:endParaRPr>
          </a:p>
          <a:p>
            <a:pPr marL="457200" indent="0">
              <a:buAutoNum type="alphaUcParenBoth"/>
            </a:pPr>
            <a:endParaRPr lang="en-US" sz="1800" dirty="0" smtClean="0">
              <a:solidFill>
                <a:schemeClr val="tx1"/>
              </a:solidFill>
              <a:latin typeface="+mn-lt"/>
              <a:ea typeface="Arial Unicode MS" pitchFamily="34" charset="-128"/>
              <a:cs typeface="Arial" pitchFamily="34" charset="0"/>
            </a:endParaRPr>
          </a:p>
          <a:p>
            <a:pPr marL="457200" indent="-457200"/>
            <a:endParaRPr lang="en-US" dirty="0" smtClean="0"/>
          </a:p>
          <a:p>
            <a:endParaRPr lang="en-US" dirty="0"/>
          </a:p>
        </p:txBody>
      </p:sp>
      <p:pic>
        <p:nvPicPr>
          <p:cNvPr id="16" name="Picture 2" descr="C:\Users\chaol\AppData\Local\Microsoft\Windows\Temporary Internet Files\Content.IE5\LT08NLYH\motivacion[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6172200"/>
            <a:ext cx="2546350" cy="1384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ScalaSansLF-Caps" pitchFamily="2" charset="0"/>
              </a:rPr>
              <a:t>Additional Disclosure </a:t>
            </a:r>
            <a:r>
              <a:rPr lang="en-US" dirty="0" smtClean="0">
                <a:latin typeface="ScalaSansLF-Caps" pitchFamily="2" charset="0"/>
              </a:rPr>
              <a:t>- </a:t>
            </a:r>
            <a:r>
              <a:rPr lang="en-US" dirty="0" smtClean="0"/>
              <a:t>Fee </a:t>
            </a:r>
            <a:r>
              <a:rPr lang="en-US" dirty="0"/>
              <a:t>Offset</a:t>
            </a:r>
          </a:p>
        </p:txBody>
      </p:sp>
      <p:sp>
        <p:nvSpPr>
          <p:cNvPr id="5" name="Content Placeholder 4"/>
          <p:cNvSpPr>
            <a:spLocks noGrp="1"/>
          </p:cNvSpPr>
          <p:nvPr>
            <p:ph idx="1"/>
          </p:nvPr>
        </p:nvSpPr>
        <p:spPr>
          <a:xfrm>
            <a:off x="284162" y="1524000"/>
            <a:ext cx="9067801" cy="5170805"/>
          </a:xfrm>
        </p:spPr>
        <p:txBody>
          <a:bodyPr/>
          <a:lstStyle/>
          <a:p>
            <a:pPr indent="0"/>
            <a:endParaRPr lang="en-US" sz="2800" dirty="0">
              <a:solidFill>
                <a:srgbClr val="008265"/>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 y="2209800"/>
            <a:ext cx="8647113" cy="506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3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1000" fill="hold"/>
                                        <p:tgtEl>
                                          <p:spTgt spid="2051"/>
                                        </p:tgtEl>
                                        <p:attrNameLst>
                                          <p:attrName>ppt_w</p:attrName>
                                        </p:attrNameLst>
                                      </p:cBhvr>
                                      <p:tavLst>
                                        <p:tav tm="0">
                                          <p:val>
                                            <p:fltVal val="0"/>
                                          </p:val>
                                        </p:tav>
                                        <p:tav tm="100000">
                                          <p:val>
                                            <p:strVal val="#ppt_w"/>
                                          </p:val>
                                        </p:tav>
                                      </p:tavLst>
                                    </p:anim>
                                    <p:anim calcmode="lin" valueType="num">
                                      <p:cBhvr>
                                        <p:cTn id="8" dur="1000" fill="hold"/>
                                        <p:tgtEl>
                                          <p:spTgt spid="2051"/>
                                        </p:tgtEl>
                                        <p:attrNameLst>
                                          <p:attrName>ppt_h</p:attrName>
                                        </p:attrNameLst>
                                      </p:cBhvr>
                                      <p:tavLst>
                                        <p:tav tm="0">
                                          <p:val>
                                            <p:fltVal val="0"/>
                                          </p:val>
                                        </p:tav>
                                        <p:tav tm="100000">
                                          <p:val>
                                            <p:strVal val="#ppt_h"/>
                                          </p:val>
                                        </p:tav>
                                      </p:tavLst>
                                    </p:anim>
                                    <p:anim calcmode="lin" valueType="num">
                                      <p:cBhvr>
                                        <p:cTn id="9" dur="1000" fill="hold"/>
                                        <p:tgtEl>
                                          <p:spTgt spid="2051"/>
                                        </p:tgtEl>
                                        <p:attrNameLst>
                                          <p:attrName>style.rotation</p:attrName>
                                        </p:attrNameLst>
                                      </p:cBhvr>
                                      <p:tavLst>
                                        <p:tav tm="0">
                                          <p:val>
                                            <p:fltVal val="90"/>
                                          </p:val>
                                        </p:tav>
                                        <p:tav tm="100000">
                                          <p:val>
                                            <p:fltVal val="0"/>
                                          </p:val>
                                        </p:tav>
                                      </p:tavLst>
                                    </p:anim>
                                    <p:animEffect transition="in" filter="fade">
                                      <p:cBhvr>
                                        <p:cTn id="10"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aktree">
  <a:themeElements>
    <a:clrScheme name="Oaktree">
      <a:dk1>
        <a:srgbClr val="000000"/>
      </a:dk1>
      <a:lt1>
        <a:srgbClr val="FFFFFF"/>
      </a:lt1>
      <a:dk2>
        <a:srgbClr val="008265"/>
      </a:dk2>
      <a:lt2>
        <a:srgbClr val="EDE7D1"/>
      </a:lt2>
      <a:accent1>
        <a:srgbClr val="76842E"/>
      </a:accent1>
      <a:accent2>
        <a:srgbClr val="C0A204"/>
      </a:accent2>
      <a:accent3>
        <a:srgbClr val="C47526"/>
      </a:accent3>
      <a:accent4>
        <a:srgbClr val="57939B"/>
      </a:accent4>
      <a:accent5>
        <a:srgbClr val="79655F"/>
      </a:accent5>
      <a:accent6>
        <a:srgbClr val="A8472C"/>
      </a:accent6>
      <a:hlink>
        <a:srgbClr val="000000"/>
      </a:hlink>
      <a:folHlink>
        <a:srgbClr val="99CC00"/>
      </a:folHlink>
    </a:clrScheme>
    <a:fontScheme name="Oaktree">
      <a:majorFont>
        <a:latin typeface="Village-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19175"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19175"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B8120EDC6BFF44E8E93727ED4BC4E14" ma:contentTypeVersion="2" ma:contentTypeDescription="Create a new document." ma:contentTypeScope="" ma:versionID="fad351b92c005b3be0e97bace22c6538">
  <xsd:schema xmlns:xsd="http://www.w3.org/2001/XMLSchema" xmlns:p="http://schemas.microsoft.com/office/2006/metadata/properties" xmlns:ns1="http://schemas.microsoft.com/sharepoint/v3" targetNamespace="http://schemas.microsoft.com/office/2006/metadata/properties" ma:root="true" ma:fieldsID="5ec783cd303f6b2bab9996c96ab26bbe"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internalName="PublishingStartDate">
      <xsd:simpleType>
        <xsd:restriction base="dms:Unknown"/>
      </xsd:simpleType>
    </xsd:element>
    <xsd:element name="PublishingExpirationDate" ma:index="9" nillable="true" ma:displayName="Scheduling End Date" ma:description=""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39DDD482-F02D-4A85-9A1F-4140BBE72085}">
  <ds:schemaRefs>
    <ds:schemaRef ds:uri="http://schemas.microsoft.com/sharepoint/v3/contenttype/forms"/>
  </ds:schemaRefs>
</ds:datastoreItem>
</file>

<file path=customXml/itemProps2.xml><?xml version="1.0" encoding="utf-8"?>
<ds:datastoreItem xmlns:ds="http://schemas.openxmlformats.org/officeDocument/2006/customXml" ds:itemID="{C839394F-2990-4598-9179-9BBA565653CA}">
  <ds:schemaRefs>
    <ds:schemaRef ds:uri="http://schemas.microsoft.com/office/2006/metadata/longProperties"/>
  </ds:schemaRefs>
</ds:datastoreItem>
</file>

<file path=customXml/itemProps3.xml><?xml version="1.0" encoding="utf-8"?>
<ds:datastoreItem xmlns:ds="http://schemas.openxmlformats.org/officeDocument/2006/customXml" ds:itemID="{3C1C4842-35F0-49A3-8DFA-C04B7DF02B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D1C35651-7C81-4B96-9A65-E2976C94B016}">
  <ds:schemaRefs>
    <ds:schemaRef ds:uri="http://purl.org/dc/elements/1.1/"/>
    <ds:schemaRef ds:uri="http://schemas.microsoft.com/office/2006/metadata/properties"/>
    <ds:schemaRef ds:uri="http://purl.org/dc/dcmitype/"/>
    <ds:schemaRef ds:uri="http://schemas.microsoft.com/sharepoint/v3"/>
    <ds:schemaRef ds:uri="http://purl.org/dc/terms/"/>
    <ds:schemaRef ds:uri="http://schemas.openxmlformats.org/package/2006/metadata/core-properties"/>
    <ds:schemaRef ds:uri="http://www.w3.org/XML/1998/namespace"/>
    <ds:schemaRef ds:uri="http://schemas.microsoft.com/office/2006/documentManagement/types"/>
  </ds:schemaRefs>
</ds:datastoreItem>
</file>

<file path=docProps/app.xml><?xml version="1.0" encoding="utf-8"?>
<Properties xmlns="http://schemas.openxmlformats.org/officeDocument/2006/extended-properties" xmlns:vt="http://schemas.openxmlformats.org/officeDocument/2006/docPropsVTypes">
  <Template/>
  <TotalTime>43666</TotalTime>
  <Words>1642</Words>
  <Application>Microsoft Office PowerPoint</Application>
  <PresentationFormat>Custom</PresentationFormat>
  <Paragraphs>223</Paragraphs>
  <Slides>18</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Arial Unicode MS</vt:lpstr>
      <vt:lpstr>ＭＳ Ｐゴシック</vt:lpstr>
      <vt:lpstr>Arial</vt:lpstr>
      <vt:lpstr>Calibri</vt:lpstr>
      <vt:lpstr>Courier New</vt:lpstr>
      <vt:lpstr>ScalaSans-Caps</vt:lpstr>
      <vt:lpstr>ScalaSansLF-Caps</vt:lpstr>
      <vt:lpstr>Times New Roman</vt:lpstr>
      <vt:lpstr>Village-Roman</vt:lpstr>
      <vt:lpstr>Wingdings</vt:lpstr>
      <vt:lpstr>1_Oaktree</vt:lpstr>
      <vt:lpstr>PowerPoint Presentation</vt:lpstr>
      <vt:lpstr>Overview</vt:lpstr>
      <vt:lpstr>CE Partner Statements</vt:lpstr>
      <vt:lpstr>CE Partner Statements</vt:lpstr>
      <vt:lpstr>What is ILPA fee reporting template?</vt:lpstr>
      <vt:lpstr>ILPA - Implementation timing and scope </vt:lpstr>
      <vt:lpstr>Partner Statement vs ILPA Statement</vt:lpstr>
      <vt:lpstr>Additional Disclosure Requirement</vt:lpstr>
      <vt:lpstr>Additional Disclosure - Fee Offset</vt:lpstr>
      <vt:lpstr>How to read and reconcile Partner Statement vs ILPA</vt:lpstr>
      <vt:lpstr>How to read and reconcile Partner Statement vs ILPA</vt:lpstr>
      <vt:lpstr>How to read and reconcile Partner Statement vs ILPA</vt:lpstr>
      <vt:lpstr>Common questions on Partner Statements</vt:lpstr>
      <vt:lpstr>Common questions on Partner Statements</vt:lpstr>
      <vt:lpstr>Common questions on Partner Statements</vt:lpstr>
      <vt:lpstr>Common questions on Partner Statements</vt:lpstr>
      <vt:lpstr>Common questions on Partner Statements</vt:lpstr>
      <vt:lpstr>Q&amp;A</vt:lpstr>
    </vt:vector>
  </TitlesOfParts>
  <Company>wrp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tech</dc:creator>
  <cp:lastModifiedBy>Moolani, Dana</cp:lastModifiedBy>
  <cp:revision>2874</cp:revision>
  <cp:lastPrinted>2016-09-14T23:30:24Z</cp:lastPrinted>
  <dcterms:created xsi:type="dcterms:W3CDTF">2009-06-22T04:04:58Z</dcterms:created>
  <dcterms:modified xsi:type="dcterms:W3CDTF">2017-09-07T16:45:05Z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Ngan Le</vt:lpwstr>
  </property>
  <property fmtid="{D5CDD505-2E9C-101B-9397-08002B2CF9AE}" pid="3" name="xd_Signature">
    <vt:lpwstr/>
  </property>
  <property fmtid="{D5CDD505-2E9C-101B-9397-08002B2CF9AE}" pid="4" name="TemplateUrl">
    <vt:lpwstr/>
  </property>
  <property fmtid="{D5CDD505-2E9C-101B-9397-08002B2CF9AE}" pid="5" name="display_urn:schemas-microsoft-com:office:office#Author">
    <vt:lpwstr>Ngan Le</vt:lpwstr>
  </property>
  <property fmtid="{D5CDD505-2E9C-101B-9397-08002B2CF9AE}" pid="6" name="xd_ProgID">
    <vt:lpwstr/>
  </property>
  <property fmtid="{D5CDD505-2E9C-101B-9397-08002B2CF9AE}" pid="7" name="ContentTypeId">
    <vt:lpwstr>0x010100D8AA5DAA50024D4D8ABA35100C1B4354</vt:lpwstr>
  </property>
  <property fmtid="{D5CDD505-2E9C-101B-9397-08002B2CF9AE}" pid="8" name="_SourceUrl">
    <vt:lpwstr/>
  </property>
</Properties>
</file>